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sldIdLst>
    <p:sldId id="289" r:id="rId2"/>
    <p:sldId id="307" r:id="rId3"/>
    <p:sldId id="308" r:id="rId4"/>
    <p:sldId id="309" r:id="rId5"/>
    <p:sldId id="310" r:id="rId6"/>
    <p:sldId id="311" r:id="rId7"/>
    <p:sldId id="312" r:id="rId8"/>
    <p:sldId id="313" r:id="rId9"/>
    <p:sldId id="314" r:id="rId10"/>
    <p:sldId id="315" r:id="rId11"/>
    <p:sldId id="316" r:id="rId12"/>
    <p:sldId id="317" r:id="rId13"/>
    <p:sldId id="318" r:id="rId14"/>
    <p:sldId id="319" r:id="rId15"/>
    <p:sldId id="320" r:id="rId16"/>
    <p:sldId id="321" r:id="rId17"/>
    <p:sldId id="322" r:id="rId18"/>
    <p:sldId id="332" r:id="rId19"/>
    <p:sldId id="323" r:id="rId20"/>
    <p:sldId id="324" r:id="rId21"/>
    <p:sldId id="325" r:id="rId22"/>
    <p:sldId id="326" r:id="rId23"/>
    <p:sldId id="290"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65" autoAdjust="0"/>
    <p:restoredTop sz="94660"/>
  </p:normalViewPr>
  <p:slideViewPr>
    <p:cSldViewPr snapToGrid="0">
      <p:cViewPr varScale="1">
        <p:scale>
          <a:sx n="88" d="100"/>
          <a:sy n="88" d="100"/>
        </p:scale>
        <p:origin x="528"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409256-BB9D-4EE1-978B-903609A03B5E}" type="datetimeFigureOut">
              <a:rPr lang="en-US" smtClean="0"/>
              <a:pPr/>
              <a:t>4/13/2019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p14="http://schemas.microsoft.com/office/powerpoint/2010/main" val="2693336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409256-BB9D-4EE1-978B-903609A03B5E}" type="datetimeFigureOut">
              <a:rPr lang="en-US" smtClean="0"/>
              <a:pPr/>
              <a:t>4/13/2019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p14="http://schemas.microsoft.com/office/powerpoint/2010/main" val="4073438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409256-BB9D-4EE1-978B-903609A03B5E}" type="datetimeFigureOut">
              <a:rPr lang="en-US" smtClean="0"/>
              <a:pPr/>
              <a:t>4/13/2019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p14="http://schemas.microsoft.com/office/powerpoint/2010/main" val="2423265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409256-BB9D-4EE1-978B-903609A03B5E}" type="datetimeFigureOut">
              <a:rPr lang="en-US" smtClean="0"/>
              <a:pPr/>
              <a:t>4/13/2019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p14="http://schemas.microsoft.com/office/powerpoint/2010/main" val="2062268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409256-BB9D-4EE1-978B-903609A03B5E}" type="datetimeFigureOut">
              <a:rPr lang="en-US" smtClean="0"/>
              <a:pPr/>
              <a:t>4/13/2019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p14="http://schemas.microsoft.com/office/powerpoint/2010/main" val="760916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409256-BB9D-4EE1-978B-903609A03B5E}" type="datetimeFigureOut">
              <a:rPr lang="en-US" smtClean="0"/>
              <a:pPr/>
              <a:t>4/13/2019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p14="http://schemas.microsoft.com/office/powerpoint/2010/main" val="2509758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409256-BB9D-4EE1-978B-903609A03B5E}" type="datetimeFigureOut">
              <a:rPr lang="en-US" smtClean="0"/>
              <a:pPr/>
              <a:t>4/13/2019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p14="http://schemas.microsoft.com/office/powerpoint/2010/main" val="711737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409256-BB9D-4EE1-978B-903609A03B5E}" type="datetimeFigureOut">
              <a:rPr lang="en-US" smtClean="0"/>
              <a:pPr/>
              <a:t>4/13/2019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p14="http://schemas.microsoft.com/office/powerpoint/2010/main" val="3112851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409256-BB9D-4EE1-978B-903609A03B5E}" type="datetimeFigureOut">
              <a:rPr lang="en-US" smtClean="0"/>
              <a:pPr/>
              <a:t>4/13/2019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p14="http://schemas.microsoft.com/office/powerpoint/2010/main" val="4090097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409256-BB9D-4EE1-978B-903609A03B5E}" type="datetimeFigureOut">
              <a:rPr lang="en-US" smtClean="0"/>
              <a:pPr/>
              <a:t>4/13/2019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p14="http://schemas.microsoft.com/office/powerpoint/2010/main" val="4104842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409256-BB9D-4EE1-978B-903609A03B5E}" type="datetimeFigureOut">
              <a:rPr lang="en-US" smtClean="0"/>
              <a:pPr/>
              <a:t>4/13/2019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2E791C-0A8C-41CF-A358-0882E33B6A3D}" type="slidenum">
              <a:rPr lang="en-US" smtClean="0"/>
              <a:pPr/>
              <a:t>‹#›</a:t>
            </a:fld>
            <a:endParaRPr lang="en-US"/>
          </a:p>
        </p:txBody>
      </p:sp>
    </p:spTree>
    <p:extLst>
      <p:ext uri="{BB962C8B-B14F-4D97-AF65-F5344CB8AC3E}">
        <p14:creationId xmlns:p14="http://schemas.microsoft.com/office/powerpoint/2010/main" val="1893091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409256-BB9D-4EE1-978B-903609A03B5E}" type="datetimeFigureOut">
              <a:rPr lang="en-US" smtClean="0"/>
              <a:pPr/>
              <a:t>4/13/2019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2E791C-0A8C-41CF-A358-0882E33B6A3D}" type="slidenum">
              <a:rPr lang="en-US" smtClean="0"/>
              <a:pPr/>
              <a:t>‹#›</a:t>
            </a:fld>
            <a:endParaRPr lang="en-US"/>
          </a:p>
        </p:txBody>
      </p:sp>
    </p:spTree>
    <p:extLst>
      <p:ext uri="{BB962C8B-B14F-4D97-AF65-F5344CB8AC3E}">
        <p14:creationId xmlns:p14="http://schemas.microsoft.com/office/powerpoint/2010/main" val="2359856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512509" y="1480943"/>
            <a:ext cx="9079606" cy="4713668"/>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lnSpc>
                <a:spcPct val="300000"/>
              </a:lnSpc>
            </a:pPr>
            <a:r>
              <a:rPr lang="fa-IR" sz="4400" b="1" dirty="0" smtClean="0">
                <a:solidFill>
                  <a:srgbClr val="FF0000"/>
                </a:solidFill>
                <a:cs typeface="B Nazanin" pitchFamily="2" charset="-78"/>
              </a:rPr>
              <a:t>« علوم هفتم »</a:t>
            </a:r>
          </a:p>
          <a:p>
            <a:pPr algn="ctr">
              <a:lnSpc>
                <a:spcPct val="300000"/>
              </a:lnSpc>
            </a:pPr>
            <a:r>
              <a:rPr lang="en-US" sz="4400" b="1" dirty="0" smtClean="0">
                <a:solidFill>
                  <a:srgbClr val="FF0000"/>
                </a:solidFill>
                <a:cs typeface="B Nazanin" pitchFamily="2" charset="-78"/>
              </a:rPr>
              <a:t> </a:t>
            </a:r>
            <a:r>
              <a:rPr lang="fa-IR" sz="4400" b="1" dirty="0" smtClean="0">
                <a:solidFill>
                  <a:srgbClr val="FF0000"/>
                </a:solidFill>
                <a:cs typeface="B Nazanin" pitchFamily="2" charset="-78"/>
              </a:rPr>
              <a:t>مبحث : از معدن تا خانه </a:t>
            </a:r>
            <a:endParaRPr lang="en-US" sz="4400" b="1" dirty="0" smtClean="0">
              <a:solidFill>
                <a:srgbClr val="FF0000"/>
              </a:solidFill>
              <a:cs typeface="B Nazanin" panose="00000400000000000000" pitchFamily="2" charset="-78"/>
            </a:endParaRPr>
          </a:p>
          <a:p>
            <a:pPr algn="ctr">
              <a:lnSpc>
                <a:spcPct val="300000"/>
              </a:lnSpc>
            </a:pPr>
            <a:endParaRPr lang="en-US" sz="4400" b="1" dirty="0">
              <a:solidFill>
                <a:srgbClr val="FF0000"/>
              </a:solidFill>
              <a:cs typeface="B Nazanin" pitchFamily="2" charset="-78"/>
            </a:endParaRPr>
          </a:p>
        </p:txBody>
      </p:sp>
    </p:spTree>
    <p:extLst>
      <p:ext uri="{BB962C8B-B14F-4D97-AF65-F5344CB8AC3E}">
        <p14:creationId xmlns:p14="http://schemas.microsoft.com/office/powerpoint/2010/main" val="208042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9245" y="2060619"/>
            <a:ext cx="11565227" cy="4657685"/>
          </a:xfrm>
          <a:prstGeom prst="rect">
            <a:avLst/>
          </a:prstGeom>
        </p:spPr>
        <p:txBody>
          <a:bodyPr wrap="square">
            <a:spAutoFit/>
          </a:bodyPr>
          <a:lstStyle/>
          <a:p>
            <a:pPr marL="457200" marR="0" lvl="0" indent="-457200" algn="r" rtl="1">
              <a:lnSpc>
                <a:spcPct val="200000"/>
              </a:lnSpc>
              <a:spcBef>
                <a:spcPts val="0"/>
              </a:spcBef>
              <a:spcAft>
                <a:spcPts val="1000"/>
              </a:spcAft>
              <a:buFont typeface="Wingdings" panose="05000000000000000000" pitchFamily="2" charset="2"/>
              <a:buChar char="v"/>
            </a:pPr>
            <a:r>
              <a:rPr lang="ar-SA" sz="2800" b="1" dirty="0">
                <a:solidFill>
                  <a:srgbClr val="FF0000"/>
                </a:solidFill>
                <a:latin typeface="Calibri" panose="020F0502020204030204" pitchFamily="34" charset="0"/>
                <a:ea typeface="Calibri" panose="020F0502020204030204" pitchFamily="34" charset="0"/>
                <a:cs typeface="B Nazanin" panose="00000400000000000000" pitchFamily="2" charset="-78"/>
              </a:rPr>
              <a:t>در ﺳﺎﺧﺖ ﺗﯿﺮآﻫﻦ ، و ﺑﺪﻧﻪ ﺧﻮدروﻫﺎ از ﮐﺪام آﻟﯿﺎژ آﻫﻦ اﺳﺘﻔﺎده ﻣﯽ ﺷﻮد ؟ ﭼﺮا </a:t>
            </a:r>
            <a:r>
              <a:rPr lang="ar-SA" sz="2800" b="1" dirty="0" smtClean="0">
                <a:solidFill>
                  <a:srgbClr val="FF0000"/>
                </a:solidFill>
                <a:latin typeface="Calibri" panose="020F0502020204030204" pitchFamily="34" charset="0"/>
                <a:ea typeface="Calibri" panose="020F0502020204030204" pitchFamily="34" charset="0"/>
                <a:cs typeface="B Nazanin" panose="00000400000000000000" pitchFamily="2" charset="-78"/>
              </a:rPr>
              <a:t>؟</a:t>
            </a:r>
            <a:endParaRPr lang="fa-IR" sz="2800" b="1" dirty="0" smtClean="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marR="0" lvl="0" algn="r" rtl="1">
              <a:lnSpc>
                <a:spcPct val="200000"/>
              </a:lnSpc>
              <a:spcBef>
                <a:spcPts val="0"/>
              </a:spcBef>
              <a:spcAft>
                <a:spcPts val="1000"/>
              </a:spcAft>
            </a:pPr>
            <a:r>
              <a:rPr lang="ar-SA" sz="2800" b="1" dirty="0" smtClean="0">
                <a:latin typeface="Calibri" panose="020F0502020204030204" pitchFamily="34" charset="0"/>
                <a:ea typeface="Calibri" panose="020F0502020204030204" pitchFamily="34" charset="0"/>
                <a:cs typeface="B Nazanin" panose="00000400000000000000" pitchFamily="2" charset="-78"/>
              </a:rPr>
              <a:t> </a:t>
            </a:r>
            <a:r>
              <a:rPr lang="ar-SA" sz="2800" b="1" dirty="0">
                <a:latin typeface="Calibri" panose="020F0502020204030204" pitchFamily="34" charset="0"/>
                <a:ea typeface="Calibri" panose="020F0502020204030204" pitchFamily="34" charset="0"/>
                <a:cs typeface="B Nazanin" panose="00000400000000000000" pitchFamily="2" charset="-78"/>
              </a:rPr>
              <a:t>از آﻟﯿﺎژﻫﺎﯾﯽ ﮐﻪ در </a:t>
            </a:r>
            <a:r>
              <a:rPr lang="ar-SA" sz="2800" b="1" dirty="0" smtClean="0">
                <a:latin typeface="Calibri" panose="020F0502020204030204" pitchFamily="34" charset="0"/>
                <a:ea typeface="Calibri" panose="020F0502020204030204" pitchFamily="34" charset="0"/>
                <a:cs typeface="B Nazanin" panose="00000400000000000000" pitchFamily="2" charset="-78"/>
              </a:rPr>
              <a:t>ﺗﺮﮐﯿﺒﺸﺎن </a:t>
            </a:r>
            <a:r>
              <a:rPr lang="ar-SA" sz="2800" b="1" dirty="0">
                <a:latin typeface="Calibri" panose="020F0502020204030204" pitchFamily="34" charset="0"/>
                <a:ea typeface="Calibri" panose="020F0502020204030204" pitchFamily="34" charset="0"/>
                <a:cs typeface="B Nazanin" panose="00000400000000000000" pitchFamily="2" charset="-78"/>
              </a:rPr>
              <a:t>آﻫﻦ ﮐﺮﺑﻦ اﺿﺎﻓﻪ ﺷﺪه اﺳﺖ  ﻣﺜﻞ ﭼﺪن و ﻓﻮﻻد . زﯾﺮا اﯾﻦ آﻟﯿﺎژ ﻫﺎ ﺑﺴﯿﺎر ﺳﺨﺖ و ﻣﺤﮑﻢ ﺗﺮ از ﺧﻮد آﻫﻦ ﻫﺴﺘﻨﺪ</a:t>
            </a:r>
            <a:endParaRPr lang="en-US" sz="2800" b="1" dirty="0">
              <a:latin typeface="Calibri" panose="020F0502020204030204" pitchFamily="34" charset="0"/>
              <a:ea typeface="Calibri" panose="020F0502020204030204" pitchFamily="34" charset="0"/>
              <a:cs typeface="Arial" panose="020B0604020202020204" pitchFamily="34" charset="0"/>
            </a:endParaRPr>
          </a:p>
          <a:p>
            <a:pPr marL="457200" indent="-457200" algn="r" rtl="1">
              <a:lnSpc>
                <a:spcPct val="200000"/>
              </a:lnSpc>
              <a:buFont typeface="Wingdings" panose="05000000000000000000" pitchFamily="2" charset="2"/>
              <a:buChar char="ü"/>
            </a:pPr>
            <a:r>
              <a:rPr lang="ar-SA" sz="2800" b="1" dirty="0">
                <a:solidFill>
                  <a:srgbClr val="FF0000"/>
                </a:solidFill>
                <a:latin typeface="Calibri" panose="020F0502020204030204" pitchFamily="34" charset="0"/>
                <a:ea typeface="Calibri" panose="020F0502020204030204" pitchFamily="34" charset="0"/>
                <a:cs typeface="B Nazanin" panose="00000400000000000000" pitchFamily="2" charset="-78"/>
              </a:rPr>
              <a:t>ﻧﮑﺘﻪ : </a:t>
            </a:r>
            <a:endParaRPr lang="fa-IR" sz="2800" b="1" dirty="0" smtClean="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algn="r" rtl="1">
              <a:lnSpc>
                <a:spcPct val="200000"/>
              </a:lnSpc>
            </a:pPr>
            <a:r>
              <a:rPr lang="ar-SA" sz="2800" b="1" dirty="0" smtClean="0">
                <a:latin typeface="Calibri" panose="020F0502020204030204" pitchFamily="34" charset="0"/>
                <a:ea typeface="Calibri" panose="020F0502020204030204" pitchFamily="34" charset="0"/>
                <a:cs typeface="B Nazanin" panose="00000400000000000000" pitchFamily="2" charset="-78"/>
              </a:rPr>
              <a:t>در </a:t>
            </a:r>
            <a:r>
              <a:rPr lang="ar-SA" sz="2800" b="1" dirty="0">
                <a:latin typeface="Calibri" panose="020F0502020204030204" pitchFamily="34" charset="0"/>
                <a:ea typeface="Calibri" panose="020F0502020204030204" pitchFamily="34" charset="0"/>
                <a:cs typeface="B Nazanin" panose="00000400000000000000" pitchFamily="2" charset="-78"/>
              </a:rPr>
              <a:t>آﻟﯿﺎژ ﭼﺪن ﺣﺪود 4 % و در آﻟﯿﺎژ ﻓﻮﻻد ﺣﺪود 2/5 % ﮐﺮﺑﻦ ﺑﻪ ﮐﺎر رﻓﺘﻪ اﺳﺖ</a:t>
            </a:r>
            <a:endParaRPr lang="en-US" sz="2800" b="1" dirty="0"/>
          </a:p>
        </p:txBody>
      </p:sp>
    </p:spTree>
    <p:extLst>
      <p:ext uri="{BB962C8B-B14F-4D97-AF65-F5344CB8AC3E}">
        <p14:creationId xmlns:p14="http://schemas.microsoft.com/office/powerpoint/2010/main" val="22750928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2277" y="1918952"/>
            <a:ext cx="11256134" cy="4301177"/>
          </a:xfrm>
          <a:prstGeom prst="rect">
            <a:avLst/>
          </a:prstGeom>
        </p:spPr>
        <p:txBody>
          <a:bodyPr wrap="square">
            <a:spAutoFit/>
          </a:bodyPr>
          <a:lstStyle/>
          <a:p>
            <a:pPr marL="342900" marR="0" lvl="0" indent="-342900" algn="r" rtl="1">
              <a:lnSpc>
                <a:spcPct val="150000"/>
              </a:lnSpc>
              <a:spcBef>
                <a:spcPts val="0"/>
              </a:spcBef>
              <a:spcAft>
                <a:spcPts val="1000"/>
              </a:spcAft>
              <a:buFont typeface="Wingdings" panose="05000000000000000000" pitchFamily="2" charset="2"/>
              <a:buChar char="v"/>
            </a:pPr>
            <a:r>
              <a:rPr lang="ar-SA" sz="2800" b="1" dirty="0">
                <a:solidFill>
                  <a:srgbClr val="FF0000"/>
                </a:solidFill>
                <a:latin typeface="Calibri" panose="020F0502020204030204" pitchFamily="34" charset="0"/>
                <a:ea typeface="Calibri" panose="020F0502020204030204" pitchFamily="34" charset="0"/>
                <a:cs typeface="B Nazanin" panose="00000400000000000000" pitchFamily="2" charset="-78"/>
              </a:rPr>
              <a:t>ﺑﺘﻦ ﭼﯿﺴﺖ و ﭼﮕﻮﻧﻪ ﺗﻬﯿﻪ ﻣﯽ ﺷﻮد </a:t>
            </a:r>
            <a:r>
              <a:rPr lang="ar-SA" sz="2800" b="1" dirty="0" smtClean="0">
                <a:solidFill>
                  <a:srgbClr val="FF0000"/>
                </a:solidFill>
                <a:latin typeface="Calibri" panose="020F0502020204030204" pitchFamily="34" charset="0"/>
                <a:ea typeface="Calibri" panose="020F0502020204030204" pitchFamily="34" charset="0"/>
                <a:cs typeface="B Nazanin" panose="00000400000000000000" pitchFamily="2" charset="-78"/>
              </a:rPr>
              <a:t>؟</a:t>
            </a:r>
            <a:endParaRPr lang="fa-IR" sz="2800" b="1" dirty="0" smtClean="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marR="0" lvl="0" algn="r" rtl="1">
              <a:lnSpc>
                <a:spcPct val="150000"/>
              </a:lnSpc>
              <a:spcBef>
                <a:spcPts val="0"/>
              </a:spcBef>
              <a:spcAft>
                <a:spcPts val="1000"/>
              </a:spcAft>
            </a:pPr>
            <a:r>
              <a:rPr lang="ar-SA" sz="2800" b="1" dirty="0" smtClean="0">
                <a:latin typeface="Calibri" panose="020F0502020204030204" pitchFamily="34" charset="0"/>
                <a:ea typeface="Calibri" panose="020F0502020204030204" pitchFamily="34" charset="0"/>
                <a:cs typeface="B Nazanin" panose="00000400000000000000" pitchFamily="2" charset="-78"/>
              </a:rPr>
              <a:t> </a:t>
            </a:r>
            <a:r>
              <a:rPr lang="ar-SA" sz="2800" b="1" dirty="0">
                <a:latin typeface="Calibri" panose="020F0502020204030204" pitchFamily="34" charset="0"/>
                <a:ea typeface="Calibri" panose="020F0502020204030204" pitchFamily="34" charset="0"/>
                <a:cs typeface="B Nazanin" panose="00000400000000000000" pitchFamily="2" charset="-78"/>
              </a:rPr>
              <a:t>ﺑﺘﻦ ﯾﮑﯽ از ﻣﻮادي اﺳﺖ ﮐﻪ اﻣﺮوزه ﺑﺮاي ﺳﺎﺧﺘﻦ ﺧﺎﻧﻪ ﻫﺎي ﻣﺴﮑﻮﻧﯽ و ﺑﺮج ﻫﺎ اﺳﺘﻔﺎده ﻣﯽ ﺷﻮد . ﺑﺘﻦ ﻣﺨﻠﻮﻃﯽ از ﺳﯿﻤﺎن ، ﻣﺎﺳﻪ و آب اﺳﺖ و اﺳﺘﺤﮑﺎم زﯾﺎدي دارد   </a:t>
            </a:r>
            <a:endParaRPr lang="en-US" sz="2800" b="1" dirty="0">
              <a:latin typeface="Calibri" panose="020F0502020204030204" pitchFamily="34" charset="0"/>
              <a:ea typeface="Calibri" panose="020F0502020204030204" pitchFamily="34" charset="0"/>
              <a:cs typeface="Arial" panose="020B0604020202020204" pitchFamily="34" charset="0"/>
            </a:endParaRPr>
          </a:p>
          <a:p>
            <a:pPr marL="571500" marR="0" indent="-342900" algn="r" rtl="1">
              <a:lnSpc>
                <a:spcPct val="150000"/>
              </a:lnSpc>
              <a:spcBef>
                <a:spcPts val="0"/>
              </a:spcBef>
              <a:spcAft>
                <a:spcPts val="1000"/>
              </a:spcAft>
              <a:buFont typeface="Wingdings" panose="05000000000000000000" pitchFamily="2" charset="2"/>
              <a:buChar char="ü"/>
            </a:pPr>
            <a:r>
              <a:rPr lang="ar-SA" sz="2800" b="1" dirty="0">
                <a:solidFill>
                  <a:srgbClr val="FF0000"/>
                </a:solidFill>
                <a:latin typeface="Calibri" panose="020F0502020204030204" pitchFamily="34" charset="0"/>
                <a:ea typeface="Calibri" panose="020F0502020204030204" pitchFamily="34" charset="0"/>
                <a:cs typeface="B Nazanin" panose="00000400000000000000" pitchFamily="2" charset="-78"/>
              </a:rPr>
              <a:t>نکته : </a:t>
            </a:r>
            <a:endParaRPr lang="fa-IR" sz="2800" b="1" dirty="0" smtClean="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marL="228600" marR="0" algn="r" rtl="1">
              <a:lnSpc>
                <a:spcPct val="150000"/>
              </a:lnSpc>
              <a:spcBef>
                <a:spcPts val="0"/>
              </a:spcBef>
              <a:spcAft>
                <a:spcPts val="1000"/>
              </a:spcAft>
            </a:pPr>
            <a:r>
              <a:rPr lang="ar-SA" sz="2800" b="1" dirty="0" smtClean="0">
                <a:latin typeface="Calibri" panose="020F0502020204030204" pitchFamily="34" charset="0"/>
                <a:ea typeface="Calibri" panose="020F0502020204030204" pitchFamily="34" charset="0"/>
                <a:cs typeface="B Nazanin" panose="00000400000000000000" pitchFamily="2" charset="-78"/>
              </a:rPr>
              <a:t>اﺳﺘﻔﺎده </a:t>
            </a:r>
            <a:r>
              <a:rPr lang="ar-SA" sz="2800" b="1" dirty="0">
                <a:latin typeface="Calibri" panose="020F0502020204030204" pitchFamily="34" charset="0"/>
                <a:ea typeface="Calibri" panose="020F0502020204030204" pitchFamily="34" charset="0"/>
                <a:cs typeface="B Nazanin" panose="00000400000000000000" pitchFamily="2" charset="-78"/>
              </a:rPr>
              <a:t>ﻫﻤﺰﻣﺎن از ﻓﻮﻻد و ﺑﺘﻦ ) ﺑﺘﻦ آرﻣﻪ ( در ﺳﺎﺧﺘﻦ ﺧﺎﻧﻪ ﻫﺎي ﻣﺴﮑﻮﻧﯽ ﺳﺒﺐ ﻣﯽ ﺷﻮد ﮐﻪ ﻫﻨﮕﺎم ﺑﺮوز ﺣﻮادث ﻃﺒﯿﻌﯽ ، آﺳﯿﺐ ﮐﻤﺘﺮي ﺑﻪ ﻣﺎ وارد ﺷﻮد</a:t>
            </a:r>
            <a:endParaRPr lang="en-US" sz="28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87569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6062" y="2215166"/>
            <a:ext cx="11410682" cy="1944122"/>
          </a:xfrm>
          <a:prstGeom prst="rect">
            <a:avLst/>
          </a:prstGeom>
        </p:spPr>
        <p:txBody>
          <a:bodyPr wrap="square">
            <a:spAutoFit/>
          </a:bodyPr>
          <a:lstStyle/>
          <a:p>
            <a:pPr marL="342900" marR="0" lvl="0" indent="-342900" algn="r" rtl="1">
              <a:lnSpc>
                <a:spcPct val="200000"/>
              </a:lnSpc>
              <a:spcBef>
                <a:spcPts val="0"/>
              </a:spcBef>
              <a:spcAft>
                <a:spcPts val="1000"/>
              </a:spcAft>
              <a:buFont typeface="Wingdings" panose="05000000000000000000" pitchFamily="2" charset="2"/>
              <a:buChar char="v"/>
            </a:pPr>
            <a:r>
              <a:rPr lang="ar-SA" sz="2800" b="1" dirty="0">
                <a:solidFill>
                  <a:srgbClr val="FF0000"/>
                </a:solidFill>
                <a:latin typeface="Calibri" panose="020F0502020204030204" pitchFamily="34" charset="0"/>
                <a:ea typeface="Calibri" panose="020F0502020204030204" pitchFamily="34" charset="0"/>
                <a:cs typeface="B Nazanin" panose="00000400000000000000" pitchFamily="2" charset="-78"/>
              </a:rPr>
              <a:t>ﺑﺮﺧﯽ از ﮐﺎرﺑﺮد ﻫﺎي ﺑﺘﻦ را ﺑﻨﻮﯾﺴﯿﺪ </a:t>
            </a:r>
            <a:r>
              <a:rPr lang="ar-SA" sz="2800" b="1" dirty="0" smtClean="0">
                <a:solidFill>
                  <a:srgbClr val="FF0000"/>
                </a:solidFill>
                <a:latin typeface="Calibri" panose="020F0502020204030204" pitchFamily="34" charset="0"/>
                <a:ea typeface="Calibri" panose="020F0502020204030204" pitchFamily="34" charset="0"/>
                <a:cs typeface="B Nazanin" panose="00000400000000000000" pitchFamily="2" charset="-78"/>
              </a:rPr>
              <a:t>.</a:t>
            </a:r>
            <a:endParaRPr lang="fa-IR" sz="2800" b="1" dirty="0" smtClean="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marR="0" lvl="0" algn="r" rtl="1">
              <a:lnSpc>
                <a:spcPct val="200000"/>
              </a:lnSpc>
              <a:spcBef>
                <a:spcPts val="0"/>
              </a:spcBef>
              <a:spcAft>
                <a:spcPts val="1000"/>
              </a:spcAft>
            </a:pPr>
            <a:r>
              <a:rPr lang="ar-SA" sz="2800" b="1" dirty="0" smtClean="0">
                <a:latin typeface="Calibri" panose="020F0502020204030204" pitchFamily="34" charset="0"/>
                <a:ea typeface="Calibri" panose="020F0502020204030204" pitchFamily="34" charset="0"/>
                <a:cs typeface="B Nazanin" panose="00000400000000000000" pitchFamily="2" charset="-78"/>
              </a:rPr>
              <a:t> </a:t>
            </a:r>
            <a:r>
              <a:rPr lang="ar-SA" sz="2800" b="1" dirty="0">
                <a:latin typeface="Calibri" panose="020F0502020204030204" pitchFamily="34" charset="0"/>
                <a:ea typeface="Calibri" panose="020F0502020204030204" pitchFamily="34" charset="0"/>
                <a:cs typeface="B Nazanin" panose="00000400000000000000" pitchFamily="2" charset="-78"/>
              </a:rPr>
              <a:t>ﺳﺪ ﺳﺎزي ـ ﭘﻞ ﺳﺎزي ـ ﻟﻮﻟﻪ ﻫﺎي ﻓﺎﺿﻼب ـ ﮐﺎﻧﺎل ﻫﺎي آب ـ ﻣﻨﺒﻊ آب ﺳﺎﺧﺘﻤﺎن ﺳﺎزي</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420237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8186" y="2305318"/>
            <a:ext cx="11178862" cy="2805896"/>
          </a:xfrm>
          <a:prstGeom prst="rect">
            <a:avLst/>
          </a:prstGeom>
        </p:spPr>
        <p:txBody>
          <a:bodyPr wrap="square">
            <a:spAutoFit/>
          </a:bodyPr>
          <a:lstStyle/>
          <a:p>
            <a:pPr marL="457200" marR="0" lvl="0" indent="-457200" algn="r" rtl="1">
              <a:lnSpc>
                <a:spcPct val="200000"/>
              </a:lnSpc>
              <a:spcBef>
                <a:spcPts val="0"/>
              </a:spcBef>
              <a:spcAft>
                <a:spcPts val="1000"/>
              </a:spcAft>
              <a:buFont typeface="Wingdings" panose="05000000000000000000" pitchFamily="2" charset="2"/>
              <a:buChar char="v"/>
            </a:pPr>
            <a:r>
              <a:rPr lang="ar-SA" sz="2800" b="1" dirty="0">
                <a:solidFill>
                  <a:srgbClr val="FF0000"/>
                </a:solidFill>
                <a:latin typeface="Calibri" panose="020F0502020204030204" pitchFamily="34" charset="0"/>
                <a:ea typeface="Calibri" panose="020F0502020204030204" pitchFamily="34" charset="0"/>
                <a:cs typeface="B Nazanin" panose="00000400000000000000" pitchFamily="2" charset="-78"/>
              </a:rPr>
              <a:t>ﻣﺎده اوﻟﯿﻪ ﺑﺮاي ﺳﺎﺧﺖ ﺳﯿﻤﺎن ﭼﯿﺴﺖ و ﭼﮕﻮﻧﻪ ﺗﻬﯿﻪ ﻣﯽ ﺷﻮد </a:t>
            </a:r>
            <a:r>
              <a:rPr lang="ar-SA" sz="2800" b="1" dirty="0" smtClean="0">
                <a:solidFill>
                  <a:srgbClr val="FF0000"/>
                </a:solidFill>
                <a:latin typeface="Calibri" panose="020F0502020204030204" pitchFamily="34" charset="0"/>
                <a:ea typeface="Calibri" panose="020F0502020204030204" pitchFamily="34" charset="0"/>
                <a:cs typeface="B Nazanin" panose="00000400000000000000" pitchFamily="2" charset="-78"/>
              </a:rPr>
              <a:t>؟</a:t>
            </a:r>
            <a:endParaRPr lang="fa-IR" sz="2800" b="1" dirty="0" smtClean="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marR="0" lvl="0" algn="r" rtl="1">
              <a:lnSpc>
                <a:spcPct val="200000"/>
              </a:lnSpc>
              <a:spcBef>
                <a:spcPts val="0"/>
              </a:spcBef>
              <a:spcAft>
                <a:spcPts val="1000"/>
              </a:spcAft>
            </a:pPr>
            <a:r>
              <a:rPr lang="ar-SA" sz="2800" b="1" dirty="0" smtClean="0">
                <a:latin typeface="Calibri" panose="020F0502020204030204" pitchFamily="34" charset="0"/>
                <a:ea typeface="Calibri" panose="020F0502020204030204" pitchFamily="34" charset="0"/>
                <a:cs typeface="B Nazanin" panose="00000400000000000000" pitchFamily="2" charset="-78"/>
              </a:rPr>
              <a:t> </a:t>
            </a:r>
            <a:r>
              <a:rPr lang="ar-SA" sz="2800" b="1" dirty="0">
                <a:latin typeface="Calibri" panose="020F0502020204030204" pitchFamily="34" charset="0"/>
                <a:ea typeface="Calibri" panose="020F0502020204030204" pitchFamily="34" charset="0"/>
                <a:cs typeface="B Nazanin" panose="00000400000000000000" pitchFamily="2" charset="-78"/>
              </a:rPr>
              <a:t>ﻣﺎده ي اوﻟﯿﻪ ﺳﯿﻤﺎن ، آﻫﮏ اﺳﺖ ﮐﻪ در ﻃﺒﯿﻌﺖ ﯾﺎﻓﺖ ﻧﻤﯽ ﺷﻮد ﺑﻠﮑﻪ آن را از ﺳﻨﮓ آﻫﮏ ﻣﻮﺟﻮد در ﻃﺒﯿﻌﺖ ﺑﻪ دﺳﺖ ﻣﯽ آورﻧﺪ . ﺳﯿﻤﺎن ﻣﺨﻠﻮﻃﯽ از آﻫﮏ و ﺧﺎك رس اﺳﺖ   </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711424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3639" y="2343955"/>
            <a:ext cx="11140226" cy="2677656"/>
          </a:xfrm>
          <a:prstGeom prst="rect">
            <a:avLst/>
          </a:prstGeom>
        </p:spPr>
        <p:txBody>
          <a:bodyPr wrap="square">
            <a:spAutoFit/>
          </a:bodyPr>
          <a:lstStyle/>
          <a:p>
            <a:pPr marL="457200" indent="-457200" algn="r" rtl="1">
              <a:lnSpc>
                <a:spcPct val="200000"/>
              </a:lnSpc>
              <a:buFont typeface="Wingdings" panose="05000000000000000000" pitchFamily="2" charset="2"/>
              <a:buChar char="v"/>
            </a:pPr>
            <a:r>
              <a:rPr lang="ar-SA" sz="2800" b="1" dirty="0">
                <a:solidFill>
                  <a:srgbClr val="FF0000"/>
                </a:solidFill>
                <a:latin typeface="Calibri" panose="020F0502020204030204" pitchFamily="34" charset="0"/>
                <a:ea typeface="Calibri" panose="020F0502020204030204" pitchFamily="34" charset="0"/>
                <a:cs typeface="B Nazanin" panose="00000400000000000000" pitchFamily="2" charset="-78"/>
              </a:rPr>
              <a:t>ﻣﺮاﺣﻞ ﺗﻬﯿﻪ ﺳﯿﻤﺎن را ﺗﻮﺿﯿﺢ دﻫﯿﺪ</a:t>
            </a:r>
            <a:r>
              <a:rPr lang="ar-SA" sz="2800" b="1" dirty="0" smtClean="0">
                <a:solidFill>
                  <a:srgbClr val="FF0000"/>
                </a:solidFill>
                <a:latin typeface="Calibri" panose="020F0502020204030204" pitchFamily="34" charset="0"/>
                <a:ea typeface="Calibri" panose="020F0502020204030204" pitchFamily="34" charset="0"/>
                <a:cs typeface="B Nazanin" panose="00000400000000000000" pitchFamily="2" charset="-78"/>
              </a:rPr>
              <a:t>.</a:t>
            </a:r>
            <a:endParaRPr lang="fa-IR" sz="2800" b="1" dirty="0" smtClean="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algn="r" rtl="1">
              <a:lnSpc>
                <a:spcPct val="200000"/>
              </a:lnSpc>
            </a:pPr>
            <a:r>
              <a:rPr lang="ar-SA" sz="2800" b="1" dirty="0" smtClean="0">
                <a:latin typeface="Calibri" panose="020F0502020204030204" pitchFamily="34" charset="0"/>
                <a:ea typeface="Calibri" panose="020F0502020204030204" pitchFamily="34" charset="0"/>
                <a:cs typeface="B Nazanin" panose="00000400000000000000" pitchFamily="2" charset="-78"/>
              </a:rPr>
              <a:t> </a:t>
            </a:r>
            <a:r>
              <a:rPr lang="ar-SA" sz="2800" b="1" dirty="0">
                <a:latin typeface="Calibri" panose="020F0502020204030204" pitchFamily="34" charset="0"/>
                <a:ea typeface="Calibri" panose="020F0502020204030204" pitchFamily="34" charset="0"/>
                <a:cs typeface="B Nazanin" panose="00000400000000000000" pitchFamily="2" charset="-78"/>
              </a:rPr>
              <a:t>ﺑﺮاي ﺗﻬﯿﻪ ﺳﯿﻤﺎن اﺑﺘﺪا ﺳﻨﮓ آﻫﮏ را ﺣﺮارت ﻣﯽ دﻫﻨﺪ ﺗﺎ ﺑﻪ آﻫﮏ ﺗﺒﺪﯾﻞ ﺷﻮد. ﺳﭙﺲ آﻫﮏ ﺣﺎﺻﻞ را ﺑﺎ ﺧﺎك رس ﻣﺨﻠﻮط ﻣﯽ ﮐﻨﻨﺪ ﮐﻪ ﺣﺎﺻﻞ آن ﺗﻬﯿﻪ ﺳﯿﻤﺎن اﺳﺖ</a:t>
            </a:r>
            <a:endParaRPr lang="en-US" sz="2800" b="1" dirty="0"/>
          </a:p>
        </p:txBody>
      </p:sp>
    </p:spTree>
    <p:extLst>
      <p:ext uri="{BB962C8B-B14F-4D97-AF65-F5344CB8AC3E}">
        <p14:creationId xmlns:p14="http://schemas.microsoft.com/office/powerpoint/2010/main" val="41155724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803042" y="1855817"/>
            <a:ext cx="10084159" cy="4832092"/>
          </a:xfrm>
          <a:prstGeom prst="rect">
            <a:avLst/>
          </a:prstGeom>
        </p:spPr>
        <p:txBody>
          <a:bodyPr wrap="square">
            <a:spAutoFit/>
          </a:bodyPr>
          <a:lstStyle/>
          <a:p>
            <a:pPr marL="457200" indent="-457200" algn="r" rtl="1">
              <a:buFont typeface="Wingdings" panose="05000000000000000000" pitchFamily="2" charset="2"/>
              <a:buChar char="v"/>
            </a:pPr>
            <a:r>
              <a:rPr lang="ar-SA" sz="2800" b="1" dirty="0">
                <a:solidFill>
                  <a:srgbClr val="FF0000"/>
                </a:solidFill>
                <a:latin typeface="Calibri" panose="020F0502020204030204" pitchFamily="34" charset="0"/>
                <a:ea typeface="Calibri" panose="020F0502020204030204" pitchFamily="34" charset="0"/>
                <a:cs typeface="B Nazanin" panose="00000400000000000000" pitchFamily="2" charset="-78"/>
              </a:rPr>
              <a:t>واﮐﻨﺶ ﻫﺎي ﺷﯿﻤﯿﺎﯾﯽ ﻻزم ﺑﺮاي ﺗﻬﯿﻪ ﺳﯿﻤﺎن را </a:t>
            </a:r>
            <a:r>
              <a:rPr lang="ar-SA" sz="2800" b="1" dirty="0" smtClean="0">
                <a:solidFill>
                  <a:srgbClr val="FF0000"/>
                </a:solidFill>
                <a:latin typeface="Calibri" panose="020F0502020204030204" pitchFamily="34" charset="0"/>
                <a:ea typeface="Calibri" panose="020F0502020204030204" pitchFamily="34" charset="0"/>
                <a:cs typeface="B Nazanin" panose="00000400000000000000" pitchFamily="2" charset="-78"/>
              </a:rPr>
              <a:t>ﺑﻨﻮﯾﺴﯿﺪ</a:t>
            </a:r>
            <a:endParaRPr lang="fa-IR" sz="2800" b="1" dirty="0" smtClean="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algn="r" rtl="1"/>
            <a:endParaRPr lang="fa-IR" sz="2800" b="1" dirty="0" smtClean="0">
              <a:cs typeface="B Nazanin" panose="00000400000000000000" pitchFamily="2" charset="-78"/>
            </a:endParaRPr>
          </a:p>
          <a:p>
            <a:pPr algn="r" rtl="1"/>
            <a:endParaRPr lang="fa-IR" sz="2800" b="1" dirty="0">
              <a:cs typeface="B Nazanin" panose="00000400000000000000" pitchFamily="2" charset="-78"/>
            </a:endParaRPr>
          </a:p>
          <a:p>
            <a:pPr algn="r" rtl="1">
              <a:lnSpc>
                <a:spcPct val="200000"/>
              </a:lnSpc>
            </a:pPr>
            <a:endParaRPr lang="fa-IR" sz="2800" b="1" dirty="0">
              <a:cs typeface="B Nazanin" panose="00000400000000000000" pitchFamily="2" charset="-78"/>
            </a:endParaRPr>
          </a:p>
          <a:p>
            <a:pPr marL="457200" indent="-457200" algn="r" rtl="1">
              <a:lnSpc>
                <a:spcPct val="200000"/>
              </a:lnSpc>
              <a:buFont typeface="Wingdings" panose="05000000000000000000" pitchFamily="2" charset="2"/>
              <a:buChar char="ü"/>
            </a:pPr>
            <a:r>
              <a:rPr lang="ar-SA" sz="2800" b="1" dirty="0" smtClean="0">
                <a:solidFill>
                  <a:srgbClr val="FF0000"/>
                </a:solidFill>
                <a:cs typeface="B Nazanin" panose="00000400000000000000" pitchFamily="2" charset="-78"/>
              </a:rPr>
              <a:t>ﻧﮑﺘﻪ </a:t>
            </a:r>
            <a:r>
              <a:rPr lang="ar-SA" sz="2800" b="1" dirty="0">
                <a:solidFill>
                  <a:srgbClr val="FF0000"/>
                </a:solidFill>
                <a:cs typeface="B Nazanin" panose="00000400000000000000" pitchFamily="2" charset="-78"/>
              </a:rPr>
              <a:t>: </a:t>
            </a:r>
            <a:endParaRPr lang="fa-IR" sz="2800" b="1" dirty="0" smtClean="0">
              <a:solidFill>
                <a:srgbClr val="FF0000"/>
              </a:solidFill>
              <a:cs typeface="B Nazanin" panose="00000400000000000000" pitchFamily="2" charset="-78"/>
            </a:endParaRPr>
          </a:p>
          <a:p>
            <a:pPr algn="r" rtl="1">
              <a:lnSpc>
                <a:spcPct val="200000"/>
              </a:lnSpc>
            </a:pPr>
            <a:r>
              <a:rPr lang="ar-SA" sz="2800" b="1" dirty="0" smtClean="0">
                <a:cs typeface="B Nazanin" panose="00000400000000000000" pitchFamily="2" charset="-78"/>
              </a:rPr>
              <a:t>ﻣﺨﻠﻮط </a:t>
            </a:r>
            <a:r>
              <a:rPr lang="ar-SA" sz="2800" b="1" dirty="0">
                <a:cs typeface="B Nazanin" panose="00000400000000000000" pitchFamily="2" charset="-78"/>
              </a:rPr>
              <a:t>آب و آﻫﮏ را ﺑﻪ ﻋﻨﻮان ﺿﺪﻋﻔﻮﻧﯽ ﮐﻨﻨﺪه در ورودي اﺳﺘﺨﺮﻫﺎ ، ﮔﺎوداري ﻫﺎ و ﻣﺮﻏﺪاري ﺑﻪ ﮐﺎر ﻣﯽ </a:t>
            </a:r>
            <a:r>
              <a:rPr lang="ar-SA" sz="2800" b="1" dirty="0" smtClean="0">
                <a:cs typeface="B Nazanin" panose="00000400000000000000" pitchFamily="2" charset="-78"/>
              </a:rPr>
              <a:t>ﺑﺮﻧﺪ</a:t>
            </a:r>
            <a:endParaRPr lang="en-US" sz="2800" b="1" dirty="0">
              <a:cs typeface="B Nazanin" panose="00000400000000000000" pitchFamily="2" charset="-78"/>
            </a:endParaRPr>
          </a:p>
        </p:txBody>
      </p:sp>
      <p:pic>
        <p:nvPicPr>
          <p:cNvPr id="6" name="Picture 5"/>
          <p:cNvPicPr>
            <a:picLocks noChangeAspect="1"/>
          </p:cNvPicPr>
          <p:nvPr/>
        </p:nvPicPr>
        <p:blipFill rotWithShape="1">
          <a:blip r:embed="rId2"/>
          <a:srcRect l="31061" t="38864" r="26673" b="50572"/>
          <a:stretch/>
        </p:blipFill>
        <p:spPr>
          <a:xfrm>
            <a:off x="425003" y="2674283"/>
            <a:ext cx="11281894" cy="1478172"/>
          </a:xfrm>
          <a:prstGeom prst="rect">
            <a:avLst/>
          </a:prstGeom>
        </p:spPr>
      </p:pic>
    </p:spTree>
    <p:extLst>
      <p:ext uri="{BB962C8B-B14F-4D97-AF65-F5344CB8AC3E}">
        <p14:creationId xmlns:p14="http://schemas.microsoft.com/office/powerpoint/2010/main" val="4259400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53318" y="2368826"/>
            <a:ext cx="6096000" cy="3924151"/>
          </a:xfrm>
          <a:prstGeom prst="rect">
            <a:avLst/>
          </a:prstGeom>
        </p:spPr>
        <p:txBody>
          <a:bodyPr>
            <a:spAutoFit/>
          </a:bodyPr>
          <a:lstStyle/>
          <a:p>
            <a:pPr marL="457200" marR="0" lvl="0" indent="-457200" algn="r" rtl="1">
              <a:lnSpc>
                <a:spcPct val="200000"/>
              </a:lnSpc>
              <a:spcBef>
                <a:spcPts val="0"/>
              </a:spcBef>
              <a:spcAft>
                <a:spcPts val="1000"/>
              </a:spcAft>
              <a:buFont typeface="Wingdings" panose="05000000000000000000" pitchFamily="2" charset="2"/>
              <a:buChar char="v"/>
            </a:pPr>
            <a:r>
              <a:rPr lang="ar-SA" sz="2800" b="1" dirty="0">
                <a:solidFill>
                  <a:srgbClr val="FF0000"/>
                </a:solidFill>
                <a:latin typeface="Calibri" panose="020F0502020204030204" pitchFamily="34" charset="0"/>
                <a:ea typeface="Calibri" panose="020F0502020204030204" pitchFamily="34" charset="0"/>
                <a:cs typeface="B Nazanin" panose="00000400000000000000" pitchFamily="2" charset="-78"/>
              </a:rPr>
              <a:t>ﻣﺎده اوﻟﯿﻪ وﺳﺎﯾﻞ زﯾﺮ را ﺑﻨﻮﯾﺴﯿﺪ </a:t>
            </a:r>
            <a:endParaRPr lang="fa-IR" sz="2800" b="1" dirty="0" smtClean="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marR="0" lvl="0" algn="r" rtl="1">
              <a:lnSpc>
                <a:spcPct val="200000"/>
              </a:lnSpc>
              <a:spcBef>
                <a:spcPts val="0"/>
              </a:spcBef>
              <a:spcAft>
                <a:spcPts val="1000"/>
              </a:spcAft>
            </a:pPr>
            <a:r>
              <a:rPr lang="ar-SA" sz="2800" b="1" dirty="0" smtClean="0">
                <a:latin typeface="Calibri" panose="020F0502020204030204" pitchFamily="34" charset="0"/>
                <a:ea typeface="Calibri" panose="020F0502020204030204" pitchFamily="34" charset="0"/>
                <a:cs typeface="B Nazanin" panose="00000400000000000000" pitchFamily="2" charset="-78"/>
              </a:rPr>
              <a:t> </a:t>
            </a:r>
            <a:r>
              <a:rPr lang="ar-SA" sz="2800" b="1" dirty="0">
                <a:latin typeface="Calibri" panose="020F0502020204030204" pitchFamily="34" charset="0"/>
                <a:ea typeface="Calibri" panose="020F0502020204030204" pitchFamily="34" charset="0"/>
                <a:cs typeface="B Nazanin" panose="00000400000000000000" pitchFamily="2" charset="-78"/>
              </a:rPr>
              <a:t>اﻟﻒ ) ﮐﺎرد و ﭼﻨﮕﺎل : ﺳﻨﮓ ﻣﻌﺪن آﻫﻦ                  </a:t>
            </a:r>
            <a:endParaRPr lang="fa-IR" sz="2800" b="1" dirty="0" smtClean="0">
              <a:latin typeface="Calibri" panose="020F0502020204030204" pitchFamily="34" charset="0"/>
              <a:ea typeface="Calibri" panose="020F0502020204030204" pitchFamily="34" charset="0"/>
              <a:cs typeface="B Nazanin" panose="00000400000000000000" pitchFamily="2" charset="-78"/>
            </a:endParaRPr>
          </a:p>
          <a:p>
            <a:pPr marR="0" lvl="0" algn="r" rtl="1">
              <a:lnSpc>
                <a:spcPct val="200000"/>
              </a:lnSpc>
              <a:spcBef>
                <a:spcPts val="0"/>
              </a:spcBef>
              <a:spcAft>
                <a:spcPts val="1000"/>
              </a:spcAft>
            </a:pPr>
            <a:r>
              <a:rPr lang="ar-SA" sz="2800" b="1" dirty="0" smtClean="0">
                <a:latin typeface="Calibri" panose="020F0502020204030204" pitchFamily="34" charset="0"/>
                <a:ea typeface="Calibri" panose="020F0502020204030204" pitchFamily="34" charset="0"/>
                <a:cs typeface="B Nazanin" panose="00000400000000000000" pitchFamily="2" charset="-78"/>
              </a:rPr>
              <a:t>ب </a:t>
            </a:r>
            <a:r>
              <a:rPr lang="ar-SA" sz="2800" b="1" dirty="0">
                <a:latin typeface="Calibri" panose="020F0502020204030204" pitchFamily="34" charset="0"/>
                <a:ea typeface="Calibri" panose="020F0502020204030204" pitchFamily="34" charset="0"/>
                <a:cs typeface="B Nazanin" panose="00000400000000000000" pitchFamily="2" charset="-78"/>
              </a:rPr>
              <a:t>) ﻇﺮوف ﺳﻔﺎﻟﯽ و ﭼﯿﻨﯽ : ﺧﺎك رس </a:t>
            </a:r>
            <a:endParaRPr lang="fa-IR" sz="2800" b="1" dirty="0" smtClean="0">
              <a:latin typeface="Calibri" panose="020F0502020204030204" pitchFamily="34" charset="0"/>
              <a:ea typeface="Calibri" panose="020F0502020204030204" pitchFamily="34" charset="0"/>
              <a:cs typeface="B Nazanin" panose="00000400000000000000" pitchFamily="2" charset="-78"/>
            </a:endParaRPr>
          </a:p>
          <a:p>
            <a:pPr marR="0" lvl="0" algn="r" rtl="1">
              <a:lnSpc>
                <a:spcPct val="200000"/>
              </a:lnSpc>
              <a:spcBef>
                <a:spcPts val="0"/>
              </a:spcBef>
              <a:spcAft>
                <a:spcPts val="1000"/>
              </a:spcAft>
            </a:pPr>
            <a:r>
              <a:rPr lang="ar-SA" sz="2800" b="1" dirty="0" smtClean="0">
                <a:latin typeface="Calibri" panose="020F0502020204030204" pitchFamily="34" charset="0"/>
                <a:ea typeface="Calibri" panose="020F0502020204030204" pitchFamily="34" charset="0"/>
                <a:cs typeface="B Nazanin" panose="00000400000000000000" pitchFamily="2" charset="-78"/>
              </a:rPr>
              <a:t>پ </a:t>
            </a:r>
            <a:r>
              <a:rPr lang="ar-SA" sz="2800" b="1" dirty="0">
                <a:latin typeface="Calibri" panose="020F0502020204030204" pitchFamily="34" charset="0"/>
                <a:ea typeface="Calibri" panose="020F0502020204030204" pitchFamily="34" charset="0"/>
                <a:cs typeface="B Nazanin" panose="00000400000000000000" pitchFamily="2" charset="-78"/>
              </a:rPr>
              <a:t>) ﻇﺮوف ﺷﯿﺸﻪ اي : ﻣﺎﺳﻪ  </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254174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3336" y="2163650"/>
            <a:ext cx="11603864" cy="3801041"/>
          </a:xfrm>
          <a:prstGeom prst="rect">
            <a:avLst/>
          </a:prstGeom>
        </p:spPr>
        <p:txBody>
          <a:bodyPr wrap="square">
            <a:spAutoFit/>
          </a:bodyPr>
          <a:lstStyle/>
          <a:p>
            <a:pPr marL="342900" marR="0" lvl="0" indent="-342900" algn="r" rtl="1">
              <a:lnSpc>
                <a:spcPct val="150000"/>
              </a:lnSpc>
              <a:spcBef>
                <a:spcPts val="0"/>
              </a:spcBef>
              <a:spcAft>
                <a:spcPts val="1000"/>
              </a:spcAft>
              <a:buFont typeface="Wingdings" panose="05000000000000000000" pitchFamily="2" charset="2"/>
              <a:buChar char="v"/>
            </a:pPr>
            <a:r>
              <a:rPr lang="ar-SA" sz="2400" b="1" dirty="0">
                <a:solidFill>
                  <a:srgbClr val="FF0000"/>
                </a:solidFill>
                <a:latin typeface="Calibri" panose="020F0502020204030204" pitchFamily="34" charset="0"/>
                <a:ea typeface="Calibri" panose="020F0502020204030204" pitchFamily="34" charset="0"/>
                <a:cs typeface="B Nazanin" panose="00000400000000000000" pitchFamily="2" charset="-78"/>
              </a:rPr>
              <a:t>ﺑﺮاي ﺗﻬﯿﻪ ﻇﺮوف ﺳﻔﺎﻟﯽ و ﭼﯿﻨﯽ ﭼﻪ ﺗﻐﯿﯿﺮاﺗﯽ ﻻزم اﺳﺖ در ﺧﺎك رس ﺻﻮرت ﭘﺬﯾﺮد ؟ </a:t>
            </a:r>
            <a:endParaRPr lang="fa-IR" sz="2400" b="1" dirty="0" smtClean="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marR="0" lvl="0" algn="r" rtl="1">
              <a:lnSpc>
                <a:spcPct val="150000"/>
              </a:lnSpc>
              <a:spcBef>
                <a:spcPts val="0"/>
              </a:spcBef>
              <a:spcAft>
                <a:spcPts val="1000"/>
              </a:spcAft>
            </a:pPr>
            <a:r>
              <a:rPr lang="ar-SA" sz="2400" b="1" dirty="0" smtClean="0">
                <a:latin typeface="Calibri" panose="020F0502020204030204" pitchFamily="34" charset="0"/>
                <a:ea typeface="Calibri" panose="020F0502020204030204" pitchFamily="34" charset="0"/>
                <a:cs typeface="B Nazanin" panose="00000400000000000000" pitchFamily="2" charset="-78"/>
              </a:rPr>
              <a:t>اﻟﻒ </a:t>
            </a:r>
            <a:r>
              <a:rPr lang="ar-SA" sz="2400" b="1" dirty="0">
                <a:latin typeface="Calibri" panose="020F0502020204030204" pitchFamily="34" charset="0"/>
                <a:ea typeface="Calibri" panose="020F0502020204030204" pitchFamily="34" charset="0"/>
                <a:cs typeface="B Nazanin" panose="00000400000000000000" pitchFamily="2" charset="-78"/>
              </a:rPr>
              <a:t>) ﺗﻬﯿﻪ ﮔﻞ ﮐﻮزه ﮔﺮي ب ) ﺷﮑﻞ دادن ﺑﻪ ﺧﻤﯿﺮ </a:t>
            </a:r>
            <a:r>
              <a:rPr lang="ar-SA" sz="2400" b="1" dirty="0" smtClean="0">
                <a:latin typeface="Calibri" panose="020F0502020204030204" pitchFamily="34" charset="0"/>
                <a:ea typeface="Calibri" panose="020F0502020204030204" pitchFamily="34" charset="0"/>
                <a:cs typeface="B Nazanin" panose="00000400000000000000" pitchFamily="2" charset="-78"/>
              </a:rPr>
              <a:t> </a:t>
            </a:r>
            <a:r>
              <a:rPr lang="ar-SA" sz="2400" b="1" dirty="0">
                <a:latin typeface="Calibri" panose="020F0502020204030204" pitchFamily="34" charset="0"/>
                <a:ea typeface="Calibri" panose="020F0502020204030204" pitchFamily="34" charset="0"/>
                <a:cs typeface="B Nazanin" panose="00000400000000000000" pitchFamily="2" charset="-78"/>
              </a:rPr>
              <a:t>پ ) ﭘﺨﺘﻦ و ﻟﻌﺎب دادن  </a:t>
            </a:r>
            <a:endParaRPr lang="en-US" sz="2400" b="1" dirty="0">
              <a:latin typeface="Calibri" panose="020F0502020204030204" pitchFamily="34" charset="0"/>
              <a:ea typeface="Calibri" panose="020F0502020204030204" pitchFamily="34" charset="0"/>
              <a:cs typeface="Arial" panose="020B0604020202020204" pitchFamily="34" charset="0"/>
            </a:endParaRPr>
          </a:p>
          <a:p>
            <a:pPr marL="571500" marR="0" indent="-342900" algn="r" rtl="1">
              <a:lnSpc>
                <a:spcPct val="150000"/>
              </a:lnSpc>
              <a:spcBef>
                <a:spcPts val="0"/>
              </a:spcBef>
              <a:spcAft>
                <a:spcPts val="1000"/>
              </a:spcAft>
              <a:buFont typeface="Wingdings" panose="05000000000000000000" pitchFamily="2" charset="2"/>
              <a:buChar char="ü"/>
            </a:pPr>
            <a:r>
              <a:rPr lang="ar-SA" sz="2400" b="1" dirty="0">
                <a:solidFill>
                  <a:srgbClr val="FF0000"/>
                </a:solidFill>
                <a:latin typeface="Calibri" panose="020F0502020204030204" pitchFamily="34" charset="0"/>
                <a:ea typeface="Calibri" panose="020F0502020204030204" pitchFamily="34" charset="0"/>
                <a:cs typeface="B Nazanin" panose="00000400000000000000" pitchFamily="2" charset="-78"/>
              </a:rPr>
              <a:t>ﻧﮑﺘﻪ </a:t>
            </a:r>
            <a:r>
              <a:rPr lang="ar-SA" sz="2400" b="1" dirty="0" smtClean="0">
                <a:solidFill>
                  <a:srgbClr val="FF0000"/>
                </a:solidFill>
                <a:latin typeface="Calibri" panose="020F0502020204030204" pitchFamily="34" charset="0"/>
                <a:ea typeface="Calibri" panose="020F0502020204030204" pitchFamily="34" charset="0"/>
                <a:cs typeface="B Nazanin" panose="00000400000000000000" pitchFamily="2" charset="-78"/>
              </a:rPr>
              <a:t>:</a:t>
            </a:r>
            <a:endParaRPr lang="fa-IR" sz="2400" b="1" dirty="0" smtClean="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marL="228600" marR="0" algn="r" rtl="1">
              <a:lnSpc>
                <a:spcPct val="150000"/>
              </a:lnSpc>
              <a:spcBef>
                <a:spcPts val="0"/>
              </a:spcBef>
              <a:spcAft>
                <a:spcPts val="1000"/>
              </a:spcAft>
            </a:pPr>
            <a:r>
              <a:rPr lang="ar-SA" sz="2400" b="1" dirty="0" smtClean="0">
                <a:latin typeface="Calibri" panose="020F0502020204030204" pitchFamily="34" charset="0"/>
                <a:ea typeface="Calibri" panose="020F0502020204030204" pitchFamily="34" charset="0"/>
                <a:cs typeface="B Nazanin" panose="00000400000000000000" pitchFamily="2" charset="-78"/>
              </a:rPr>
              <a:t> </a:t>
            </a:r>
            <a:r>
              <a:rPr lang="ar-SA" sz="2400" b="1" dirty="0">
                <a:latin typeface="Calibri" panose="020F0502020204030204" pitchFamily="34" charset="0"/>
                <a:ea typeface="Calibri" panose="020F0502020204030204" pitchFamily="34" charset="0"/>
                <a:cs typeface="B Nazanin" panose="00000400000000000000" pitchFamily="2" charset="-78"/>
              </a:rPr>
              <a:t>ﺑﺮاي ﺟﻠﻮﮔﯿﺮي از ﻧﻔﻮذ آب ﺑﻪ ﻇﺮوف ﺳﻔﺎﻟﯽ روي آن ﻫﺎ را ﻟﻌﺎب ﻣﯽ دﻫﻨﺪ . اﯾﻦ ﻟﻌﺎب ﺷﺎﻣﻞ ﮔﺮد ﺑﺴﯿﺎر ﻧﺮﻣﯽ از ﺷﯿﺸﻪ اﺳﺖ . در اﯾﻦ ﺣﺎﻟﺖ ﺑﻪ ﻫﻨﮕﺎم ﭘﺨﺘﻦ ﻇﺮوف در ﮐﻮره اﯾﻦ ﮔﺮد ذوب ﻣﯽ ﺷﻮد و ﻻﯾﻪ اي ﺿﺪ آب روي ﺳﻄﺢ ﻇﺮف ﺑﻪ وﺟﻮد ﻣﯽ </a:t>
            </a:r>
            <a:r>
              <a:rPr lang="ar-SA" sz="2400" b="1" dirty="0" smtClean="0">
                <a:latin typeface="Calibri" panose="020F0502020204030204" pitchFamily="34" charset="0"/>
                <a:ea typeface="Calibri" panose="020F0502020204030204" pitchFamily="34" charset="0"/>
                <a:cs typeface="B Nazanin" panose="00000400000000000000" pitchFamily="2" charset="-78"/>
              </a:rPr>
              <a:t>آﯾﺪ</a:t>
            </a:r>
            <a:endParaRPr lang="en-US" sz="2400" b="1"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555187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8035" y="2318197"/>
            <a:ext cx="11372044" cy="3559949"/>
          </a:xfrm>
          <a:prstGeom prst="rect">
            <a:avLst/>
          </a:prstGeom>
        </p:spPr>
        <p:txBody>
          <a:bodyPr wrap="square">
            <a:spAutoFit/>
          </a:bodyPr>
          <a:lstStyle/>
          <a:p>
            <a:pPr marL="685800" marR="0" indent="-457200" algn="r" rtl="1">
              <a:lnSpc>
                <a:spcPct val="200000"/>
              </a:lnSpc>
              <a:spcBef>
                <a:spcPts val="0"/>
              </a:spcBef>
              <a:spcAft>
                <a:spcPts val="1000"/>
              </a:spcAft>
              <a:buFont typeface="Wingdings" panose="05000000000000000000" pitchFamily="2" charset="2"/>
              <a:buChar char="ü"/>
            </a:pPr>
            <a:r>
              <a:rPr lang="ar-SA" sz="2800" b="1" dirty="0">
                <a:solidFill>
                  <a:srgbClr val="FF0000"/>
                </a:solidFill>
                <a:latin typeface="Calibri" panose="020F0502020204030204" pitchFamily="34" charset="0"/>
                <a:ea typeface="Calibri" panose="020F0502020204030204" pitchFamily="34" charset="0"/>
                <a:cs typeface="B Nazanin" panose="00000400000000000000" pitchFamily="2" charset="-78"/>
              </a:rPr>
              <a:t>ﻧﮑﺘﻪ : </a:t>
            </a:r>
            <a:endParaRPr lang="fa-IR" sz="2800" b="1" dirty="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marL="228600" marR="0" algn="r" rtl="1">
              <a:lnSpc>
                <a:spcPct val="200000"/>
              </a:lnSpc>
              <a:spcBef>
                <a:spcPts val="0"/>
              </a:spcBef>
              <a:spcAft>
                <a:spcPts val="1000"/>
              </a:spcAft>
            </a:pPr>
            <a:r>
              <a:rPr lang="ar-SA" sz="2800" b="1" dirty="0">
                <a:latin typeface="Calibri" panose="020F0502020204030204" pitchFamily="34" charset="0"/>
                <a:ea typeface="Calibri" panose="020F0502020204030204" pitchFamily="34" charset="0"/>
                <a:cs typeface="B Nazanin" panose="00000400000000000000" pitchFamily="2" charset="-78"/>
              </a:rPr>
              <a:t>در ﺗﻮﻟﯿﺪ ﻇﺮوف ﺳﻔﺎﻟﯽ رﻧﮕﯽ از اﮐﺴﯿﺪﻫﺎي ﻓﻠﺰﻫﺎي ﻣﺨﺘﻠﻔﯽ ﻣﺎﻧﻨﺪ آﻫﻦ ( ﺑﺮاي رﻧﮓ ﻟﻌﺎب ﻗﻬﻮه اي و زرد ) ، ﮐﺮوم (ﺑﺮاي رﻧﮓ ﻟﻌﺎب ﺳﺒﺰ ) ، ﻣﺲ (ﺑﺮاي رﻧﮓ ﻟﻌﺎب ﺳﺒﺰ و ﻗﺮﻣﺰ ) ، ﻃﻼ (ﺑﺮاي رﻧﮓ ﻟﻌﺎب ﻗﺮﻣﺰ ﯾﺎﻗﻮﺗﯽ ) ، ﮐﺒﺎﻟﺖ (ﺑﺮاي رﻧﮓ ﻟﻌﺎب آﺑﯽ ) و ... اﺳﺘﻔﺎده ﻣﯽ ﮐﻨﻨﺪ</a:t>
            </a:r>
            <a:endParaRPr lang="en-US" sz="2800" dirty="0"/>
          </a:p>
        </p:txBody>
      </p:sp>
    </p:spTree>
    <p:extLst>
      <p:ext uri="{BB962C8B-B14F-4D97-AF65-F5344CB8AC3E}">
        <p14:creationId xmlns:p14="http://schemas.microsoft.com/office/powerpoint/2010/main" val="41366239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8034" y="2253803"/>
            <a:ext cx="11204620" cy="3809339"/>
          </a:xfrm>
          <a:prstGeom prst="rect">
            <a:avLst/>
          </a:prstGeom>
        </p:spPr>
        <p:txBody>
          <a:bodyPr wrap="square">
            <a:spAutoFit/>
          </a:bodyPr>
          <a:lstStyle/>
          <a:p>
            <a:pPr marL="457200" marR="0" lvl="0" indent="-457200" algn="r" rtl="1">
              <a:lnSpc>
                <a:spcPct val="200000"/>
              </a:lnSpc>
              <a:spcBef>
                <a:spcPts val="0"/>
              </a:spcBef>
              <a:spcAft>
                <a:spcPts val="1000"/>
              </a:spcAft>
              <a:buFont typeface="Wingdings" panose="05000000000000000000" pitchFamily="2" charset="2"/>
              <a:buChar char="v"/>
            </a:pPr>
            <a:r>
              <a:rPr lang="ar-SA" sz="2800" b="1" dirty="0">
                <a:solidFill>
                  <a:srgbClr val="FF0000"/>
                </a:solidFill>
                <a:latin typeface="Calibri" panose="020F0502020204030204" pitchFamily="34" charset="0"/>
                <a:ea typeface="Calibri" panose="020F0502020204030204" pitchFamily="34" charset="0"/>
                <a:cs typeface="B Nazanin" panose="00000400000000000000" pitchFamily="2" charset="-78"/>
              </a:rPr>
              <a:t>ﻣﺮاﺣﻞ ﺗﻬﯿﻪ ﺷﯿﺸﻪ را ﻣﺨﺘﺼﺮاَ ﺗﻮﺿﯿﺢ دﻫﯿﺪ . </a:t>
            </a:r>
            <a:endParaRPr lang="fa-IR" sz="2800" b="1" dirty="0" smtClean="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marR="0" lvl="0" algn="r" rtl="1">
              <a:lnSpc>
                <a:spcPct val="200000"/>
              </a:lnSpc>
              <a:spcBef>
                <a:spcPts val="0"/>
              </a:spcBef>
              <a:spcAft>
                <a:spcPts val="1000"/>
              </a:spcAft>
            </a:pPr>
            <a:r>
              <a:rPr lang="ar-SA" sz="2800" b="1" dirty="0" smtClean="0">
                <a:latin typeface="Calibri" panose="020F0502020204030204" pitchFamily="34" charset="0"/>
                <a:ea typeface="Calibri" panose="020F0502020204030204" pitchFamily="34" charset="0"/>
                <a:cs typeface="B Nazanin" panose="00000400000000000000" pitchFamily="2" charset="-78"/>
              </a:rPr>
              <a:t>ﺑﺮاي </a:t>
            </a:r>
            <a:r>
              <a:rPr lang="ar-SA" sz="2800" b="1" dirty="0">
                <a:latin typeface="Calibri" panose="020F0502020204030204" pitchFamily="34" charset="0"/>
                <a:ea typeface="Calibri" panose="020F0502020204030204" pitchFamily="34" charset="0"/>
                <a:cs typeface="B Nazanin" panose="00000400000000000000" pitchFamily="2" charset="-78"/>
              </a:rPr>
              <a:t>ﺗﻬﯿﻪ ﺷﯿﺸﻪ ﻣﺎﺳﻪ را ﺑﺎ اﻓﺰودن ﻣﻮاد ﺷﯿﻤﯿﺎﯾﯽ ﻣﺨﺘﻠﻒ ﮔﺮﻣﺎ ﻣﯽ دﻫﻨﺪ ﺗﺎ ﺑﻪ ﺧﻤﯿﺮ ﺷﯿﺸﻪ ﺗﺒﺪﯾﻞ ﺷﻮد . ﺳﭙﺲ ﺧﻤﯿﺮ ﺷﯿﺸﻪ در ﻗﺎﻟﺐ ﻫﺎي دﻟﺨﻮاه ﻣﯽ رﯾﺰﻧﺪ و ﺷﮑﻞ ﻫﺎي ﻣﺸﺨﺺ در ﻣﯽ آورﻧﺪ  .</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40943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4698" y="1637484"/>
            <a:ext cx="11578107" cy="5203989"/>
          </a:xfrm>
          <a:prstGeom prst="rect">
            <a:avLst/>
          </a:prstGeom>
        </p:spPr>
        <p:txBody>
          <a:bodyPr wrap="square">
            <a:spAutoFit/>
          </a:bodyPr>
          <a:lstStyle/>
          <a:p>
            <a:pPr marL="342900" indent="-342900" algn="r" rtl="1">
              <a:lnSpc>
                <a:spcPct val="150000"/>
              </a:lnSpc>
              <a:spcAft>
                <a:spcPts val="1000"/>
              </a:spcAft>
              <a:buFont typeface="Wingdings" panose="05000000000000000000" pitchFamily="2" charset="2"/>
              <a:buChar char="ü"/>
            </a:pPr>
            <a:r>
              <a:rPr lang="fa-IR" sz="2800" b="1" dirty="0" smtClean="0">
                <a:solidFill>
                  <a:srgbClr val="FF0000"/>
                </a:solidFill>
                <a:latin typeface="Calibri" panose="020F0502020204030204" pitchFamily="34" charset="0"/>
                <a:ea typeface="Calibri" panose="020F0502020204030204" pitchFamily="34" charset="0"/>
                <a:cs typeface="B Nazanin" panose="00000400000000000000" pitchFamily="2" charset="-78"/>
              </a:rPr>
              <a:t>ن</a:t>
            </a:r>
            <a:r>
              <a:rPr lang="ar-SA" sz="2800" b="1" dirty="0">
                <a:solidFill>
                  <a:srgbClr val="FF0000"/>
                </a:solidFill>
                <a:latin typeface="Calibri" panose="020F0502020204030204" pitchFamily="34" charset="0"/>
                <a:ea typeface="Calibri" panose="020F0502020204030204" pitchFamily="34" charset="0"/>
                <a:cs typeface="B Nazanin" panose="00000400000000000000" pitchFamily="2" charset="-78"/>
              </a:rPr>
              <a:t>کته </a:t>
            </a:r>
            <a:r>
              <a:rPr lang="ar-SA" sz="2800" b="1" dirty="0" smtClean="0">
                <a:solidFill>
                  <a:srgbClr val="FF0000"/>
                </a:solidFill>
                <a:latin typeface="Calibri" panose="020F0502020204030204" pitchFamily="34" charset="0"/>
                <a:ea typeface="Calibri" panose="020F0502020204030204" pitchFamily="34" charset="0"/>
                <a:cs typeface="B Nazanin" panose="00000400000000000000" pitchFamily="2" charset="-78"/>
              </a:rPr>
              <a:t>:</a:t>
            </a:r>
            <a:endParaRPr lang="fa-IR" sz="2800" b="1" dirty="0" smtClean="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algn="r" rtl="1">
              <a:lnSpc>
                <a:spcPct val="150000"/>
              </a:lnSpc>
              <a:spcAft>
                <a:spcPts val="1000"/>
              </a:spcAft>
            </a:pPr>
            <a:r>
              <a:rPr lang="ar-SA" sz="2800" b="1" dirty="0" smtClean="0">
                <a:latin typeface="Calibri" panose="020F0502020204030204" pitchFamily="34" charset="0"/>
                <a:ea typeface="Calibri" panose="020F0502020204030204" pitchFamily="34" charset="0"/>
                <a:cs typeface="B Nazanin" panose="00000400000000000000" pitchFamily="2" charset="-78"/>
              </a:rPr>
              <a:t> </a:t>
            </a:r>
            <a:r>
              <a:rPr lang="ar-SA" sz="2800" b="1" dirty="0">
                <a:latin typeface="Calibri" panose="020F0502020204030204" pitchFamily="34" charset="0"/>
                <a:ea typeface="Calibri" panose="020F0502020204030204" pitchFamily="34" charset="0"/>
                <a:cs typeface="B Nazanin" panose="00000400000000000000" pitchFamily="2" charset="-78"/>
              </a:rPr>
              <a:t>ﺗﻌﺪاد اﻧﺪﮐﯽ از ﻣﻮاد ﺑﻪ ﻃﻮر ﻣﺴﺘﻘﯿﻢ و ﺑﯿﺸﺘﺮ آﻧﻬﺎ ﺑﻪ ﻃﻮر ﻏﯿﺮ ﻣﺴﺘﻘﯿﻢ از زﻣﯿﻦ ﺑﻪ دﺳﺖ ﻣﯽ آﯾﻨﺪ</a:t>
            </a:r>
            <a:endParaRPr lang="en-US" sz="2800" b="1" dirty="0">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150000"/>
              </a:lnSpc>
              <a:spcAft>
                <a:spcPts val="1000"/>
              </a:spcAft>
              <a:buFont typeface="Wingdings" panose="05000000000000000000" pitchFamily="2" charset="2"/>
              <a:buChar char="ü"/>
            </a:pPr>
            <a:r>
              <a:rPr lang="ar-SA" sz="2800" b="1" dirty="0">
                <a:solidFill>
                  <a:srgbClr val="FF0000"/>
                </a:solidFill>
                <a:latin typeface="Calibri" panose="020F0502020204030204" pitchFamily="34" charset="0"/>
                <a:ea typeface="Calibri" panose="020F0502020204030204" pitchFamily="34" charset="0"/>
                <a:cs typeface="B Nazanin" panose="00000400000000000000" pitchFamily="2" charset="-78"/>
              </a:rPr>
              <a:t>ﻧﮑﺘﻪ </a:t>
            </a:r>
            <a:r>
              <a:rPr lang="ar-SA" sz="2800" b="1" dirty="0" smtClean="0">
                <a:solidFill>
                  <a:srgbClr val="FF0000"/>
                </a:solidFill>
                <a:latin typeface="Calibri" panose="020F0502020204030204" pitchFamily="34" charset="0"/>
                <a:ea typeface="Calibri" panose="020F0502020204030204" pitchFamily="34" charset="0"/>
                <a:cs typeface="B Nazanin" panose="00000400000000000000" pitchFamily="2" charset="-78"/>
              </a:rPr>
              <a:t>:</a:t>
            </a:r>
            <a:endParaRPr lang="fa-IR" sz="2800" b="1" dirty="0" smtClean="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algn="r" rtl="1">
              <a:lnSpc>
                <a:spcPct val="150000"/>
              </a:lnSpc>
              <a:spcAft>
                <a:spcPts val="1000"/>
              </a:spcAft>
            </a:pPr>
            <a:r>
              <a:rPr lang="ar-SA" sz="2800" b="1" dirty="0" smtClean="0">
                <a:latin typeface="Calibri" panose="020F0502020204030204" pitchFamily="34" charset="0"/>
                <a:ea typeface="Calibri" panose="020F0502020204030204" pitchFamily="34" charset="0"/>
                <a:cs typeface="B Nazanin" panose="00000400000000000000" pitchFamily="2" charset="-78"/>
              </a:rPr>
              <a:t> </a:t>
            </a:r>
            <a:r>
              <a:rPr lang="ar-SA" sz="2800" b="1" dirty="0">
                <a:latin typeface="Calibri" panose="020F0502020204030204" pitchFamily="34" charset="0"/>
                <a:ea typeface="Calibri" panose="020F0502020204030204" pitchFamily="34" charset="0"/>
                <a:cs typeface="B Nazanin" panose="00000400000000000000" pitchFamily="2" charset="-78"/>
              </a:rPr>
              <a:t>ﻣﻮاد اوﻟﯿﻪ ﻣﻮرد ﻧﯿﺎز ﺑﺮاي ﺗﻬﯿﻪ ﺑﺴﯿﺎري از وﺳﺎﯾﻞ از ﻣﻌﺎدن ﻣﺨﺘﻠﻒ ﻣﺜﻞ ﻣﻌﺎدن آﻫﻦ ، ﻣﺲ ، ﻃﻼ ، آﻟﻮﻣﯿﻨﯿﻮم ، ﮔﭻ ذﻏﺎل ﺳﻨﮓ . ... ﺑﻪ دﺳﺖ ﻣﯽ آﯾﺪ</a:t>
            </a:r>
            <a:endParaRPr lang="en-US" sz="2800" b="1" dirty="0">
              <a:latin typeface="Calibri" panose="020F0502020204030204" pitchFamily="34" charset="0"/>
              <a:ea typeface="Calibri" panose="020F0502020204030204" pitchFamily="34" charset="0"/>
              <a:cs typeface="Arial" panose="020B0604020202020204" pitchFamily="34" charset="0"/>
            </a:endParaRPr>
          </a:p>
          <a:p>
            <a:pPr marL="342900" indent="-342900" algn="r" rtl="1">
              <a:lnSpc>
                <a:spcPct val="150000"/>
              </a:lnSpc>
              <a:spcAft>
                <a:spcPts val="1000"/>
              </a:spcAft>
              <a:buFont typeface="Wingdings" panose="05000000000000000000" pitchFamily="2" charset="2"/>
              <a:buChar char="ü"/>
            </a:pPr>
            <a:r>
              <a:rPr lang="ar-SA" sz="2800" b="1" dirty="0">
                <a:solidFill>
                  <a:srgbClr val="FF0000"/>
                </a:solidFill>
                <a:latin typeface="Calibri" panose="020F0502020204030204" pitchFamily="34" charset="0"/>
                <a:ea typeface="Calibri" panose="020F0502020204030204" pitchFamily="34" charset="0"/>
                <a:cs typeface="B Nazanin" panose="00000400000000000000" pitchFamily="2" charset="-78"/>
              </a:rPr>
              <a:t>نکته </a:t>
            </a:r>
            <a:r>
              <a:rPr lang="ar-SA" sz="2800" b="1" dirty="0" smtClean="0">
                <a:solidFill>
                  <a:srgbClr val="FF0000"/>
                </a:solidFill>
                <a:latin typeface="Calibri" panose="020F0502020204030204" pitchFamily="34" charset="0"/>
                <a:ea typeface="Calibri" panose="020F0502020204030204" pitchFamily="34" charset="0"/>
                <a:cs typeface="B Nazanin" panose="00000400000000000000" pitchFamily="2" charset="-78"/>
              </a:rPr>
              <a:t>:</a:t>
            </a:r>
            <a:endParaRPr lang="fa-IR" sz="2800" b="1" dirty="0" smtClean="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algn="r" rtl="1">
              <a:lnSpc>
                <a:spcPct val="150000"/>
              </a:lnSpc>
              <a:spcAft>
                <a:spcPts val="1000"/>
              </a:spcAft>
            </a:pPr>
            <a:r>
              <a:rPr lang="ar-SA" sz="2800" b="1" dirty="0" smtClean="0">
                <a:latin typeface="Calibri" panose="020F0502020204030204" pitchFamily="34" charset="0"/>
                <a:ea typeface="Calibri" panose="020F0502020204030204" pitchFamily="34" charset="0"/>
                <a:cs typeface="B Nazanin" panose="00000400000000000000" pitchFamily="2" charset="-78"/>
              </a:rPr>
              <a:t> </a:t>
            </a:r>
            <a:r>
              <a:rPr lang="ar-SA" sz="2800" b="1" dirty="0">
                <a:latin typeface="Calibri" panose="020F0502020204030204" pitchFamily="34" charset="0"/>
                <a:ea typeface="Calibri" panose="020F0502020204030204" pitchFamily="34" charset="0"/>
                <a:cs typeface="B Nazanin" panose="00000400000000000000" pitchFamily="2" charset="-78"/>
              </a:rPr>
              <a:t>در ﻣﻌﺎدن ﻣﻮاد ﻣﻌﻤﻮﻻً ﺑﻪ ﺻﻮرت ﺗﺮﮐﯿﺐ وﺟﻮد دارﻧﺪ</a:t>
            </a:r>
            <a:endParaRPr lang="en-US" sz="28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29992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24421" y="1912512"/>
            <a:ext cx="4339650" cy="523220"/>
          </a:xfrm>
          <a:prstGeom prst="rect">
            <a:avLst/>
          </a:prstGeom>
        </p:spPr>
        <p:txBody>
          <a:bodyPr wrap="none">
            <a:spAutoFit/>
          </a:bodyPr>
          <a:lstStyle/>
          <a:p>
            <a:pPr marL="457200" indent="-457200" algn="r" rtl="1">
              <a:buFont typeface="Wingdings" panose="05000000000000000000" pitchFamily="2" charset="2"/>
              <a:buChar char="v"/>
            </a:pPr>
            <a:r>
              <a:rPr lang="ar-SA" sz="2800" b="1" dirty="0">
                <a:solidFill>
                  <a:srgbClr val="FF0000"/>
                </a:solidFill>
                <a:latin typeface="Calibri" panose="020F0502020204030204" pitchFamily="34" charset="0"/>
                <a:ea typeface="Calibri" panose="020F0502020204030204" pitchFamily="34" charset="0"/>
                <a:cs typeface="B Nazanin" panose="00000400000000000000" pitchFamily="2" charset="-78"/>
              </a:rPr>
              <a:t>واﮐﻨﺶ ﺗﻬﯿﻪ ﺷﯿﺸﻪ را ﺑﻨﻮﯾﺴﯿﺪ</a:t>
            </a:r>
            <a:endParaRPr lang="en-US" sz="2800" b="1" dirty="0">
              <a:solidFill>
                <a:srgbClr val="FF0000"/>
              </a:solidFill>
            </a:endParaRPr>
          </a:p>
        </p:txBody>
      </p:sp>
      <p:pic>
        <p:nvPicPr>
          <p:cNvPr id="3" name="Picture 2"/>
          <p:cNvPicPr>
            <a:picLocks noChangeAspect="1"/>
          </p:cNvPicPr>
          <p:nvPr/>
        </p:nvPicPr>
        <p:blipFill rotWithShape="1">
          <a:blip r:embed="rId2"/>
          <a:srcRect l="25815" t="40801" r="49736" b="53037"/>
          <a:stretch/>
        </p:blipFill>
        <p:spPr>
          <a:xfrm>
            <a:off x="1326523" y="2550017"/>
            <a:ext cx="8634357" cy="1223493"/>
          </a:xfrm>
          <a:prstGeom prst="rect">
            <a:avLst/>
          </a:prstGeom>
        </p:spPr>
      </p:pic>
      <p:sp>
        <p:nvSpPr>
          <p:cNvPr id="4" name="Rectangle 3"/>
          <p:cNvSpPr/>
          <p:nvPr/>
        </p:nvSpPr>
        <p:spPr>
          <a:xfrm>
            <a:off x="665408" y="3773510"/>
            <a:ext cx="11526592" cy="2805896"/>
          </a:xfrm>
          <a:prstGeom prst="rect">
            <a:avLst/>
          </a:prstGeom>
        </p:spPr>
        <p:txBody>
          <a:bodyPr wrap="square">
            <a:spAutoFit/>
          </a:bodyPr>
          <a:lstStyle/>
          <a:p>
            <a:pPr marL="914400" marR="0" indent="-457200" algn="r" rtl="1">
              <a:lnSpc>
                <a:spcPct val="200000"/>
              </a:lnSpc>
              <a:spcBef>
                <a:spcPts val="0"/>
              </a:spcBef>
              <a:spcAft>
                <a:spcPts val="1000"/>
              </a:spcAft>
              <a:buFont typeface="Wingdings" panose="05000000000000000000" pitchFamily="2" charset="2"/>
              <a:buChar char="ü"/>
            </a:pPr>
            <a:r>
              <a:rPr lang="ar-SA" sz="2800" b="1" dirty="0">
                <a:solidFill>
                  <a:srgbClr val="FF0000"/>
                </a:solidFill>
                <a:latin typeface="Calibri" panose="020F0502020204030204" pitchFamily="34" charset="0"/>
                <a:ea typeface="Calibri" panose="020F0502020204030204" pitchFamily="34" charset="0"/>
                <a:cs typeface="B Nazanin" panose="00000400000000000000" pitchFamily="2" charset="-78"/>
              </a:rPr>
              <a:t>نکته : </a:t>
            </a:r>
            <a:endParaRPr lang="fa-IR" sz="2800" b="1" dirty="0" smtClean="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marL="457200" marR="0" algn="r" rtl="1">
              <a:lnSpc>
                <a:spcPct val="200000"/>
              </a:lnSpc>
              <a:spcBef>
                <a:spcPts val="0"/>
              </a:spcBef>
              <a:spcAft>
                <a:spcPts val="1000"/>
              </a:spcAft>
            </a:pPr>
            <a:r>
              <a:rPr lang="ar-SA" sz="2800" b="1" dirty="0" smtClean="0">
                <a:latin typeface="Calibri" panose="020F0502020204030204" pitchFamily="34" charset="0"/>
                <a:ea typeface="Calibri" panose="020F0502020204030204" pitchFamily="34" charset="0"/>
                <a:cs typeface="B Nazanin" panose="00000400000000000000" pitchFamily="2" charset="-78"/>
              </a:rPr>
              <a:t>ﭘﯿﺶ </a:t>
            </a:r>
            <a:r>
              <a:rPr lang="ar-SA" sz="2800" b="1" dirty="0">
                <a:latin typeface="Calibri" panose="020F0502020204030204" pitchFamily="34" charset="0"/>
                <a:ea typeface="Calibri" panose="020F0502020204030204" pitchFamily="34" charset="0"/>
                <a:cs typeface="B Nazanin" panose="00000400000000000000" pitchFamily="2" charset="-78"/>
              </a:rPr>
              <a:t>ﺑﯿﻨﯽ داﻧﺸﻤﻨﺪان ﻧﺸﺎن ﻣﯽ دﻫﺪ ﮐﻪ اﮔﺮ اﻧﺴﺎن ﺑﺎ ﻫﻤﯿﻦ روﻧﺪ ﻣﻨﺎﺑﻊ را ﻣﺼﺮف ﮐﻨﺪ ﺗﺎ ﺻﺪ ﺳﺎل دﯾﮕﺮ ﺑﺴﯿﺎري از ﻣﻨﺎﺑﻊ ﺷﻨﺎﺧﺘﻪ ﺷﺪه ﺑﻪ ﭘﺎﯾﺎن ﺧﻮاﻫﻨﺪ رﺳﯿﺪ</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585666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6518" y="1687131"/>
            <a:ext cx="11294772" cy="4529445"/>
          </a:xfrm>
          <a:prstGeom prst="rect">
            <a:avLst/>
          </a:prstGeom>
        </p:spPr>
        <p:txBody>
          <a:bodyPr wrap="square">
            <a:spAutoFit/>
          </a:bodyPr>
          <a:lstStyle/>
          <a:p>
            <a:pPr marL="342900" marR="0" lvl="0" indent="-342900" algn="r" rtl="1">
              <a:lnSpc>
                <a:spcPct val="200000"/>
              </a:lnSpc>
              <a:spcBef>
                <a:spcPts val="0"/>
              </a:spcBef>
              <a:spcAft>
                <a:spcPts val="1000"/>
              </a:spcAft>
              <a:buFont typeface="Wingdings" panose="05000000000000000000" pitchFamily="2" charset="2"/>
              <a:buChar char="v"/>
            </a:pPr>
            <a:r>
              <a:rPr lang="ar-SA" sz="2800" b="1" dirty="0">
                <a:solidFill>
                  <a:srgbClr val="FF0000"/>
                </a:solidFill>
                <a:latin typeface="Calibri" panose="020F0502020204030204" pitchFamily="34" charset="0"/>
                <a:ea typeface="Calibri" panose="020F0502020204030204" pitchFamily="34" charset="0"/>
                <a:cs typeface="B Nazanin" panose="00000400000000000000" pitchFamily="2" charset="-78"/>
              </a:rPr>
              <a:t>ﺑﺮﺧﯽ از راه ﻫﺎي ﺣﻔﺎﻇﺖ از ﻣﺤﯿﻂ زﯾﺴﺖ را ﻧﺎم ﺑﺮده و ﺑﻨﻮﯾﺴﯿﺪ ﭼﮕﻮﻧﻪ ﺑﺎﻋﺚ ﻣﺤﺎﻓﻈﺖ از ﻣﻨﺎﺑﻊ ﻃﺒﯿﻌﯽ ﻣﯽ </a:t>
            </a:r>
            <a:r>
              <a:rPr lang="ar-SA" sz="2800" b="1" dirty="0" smtClean="0">
                <a:solidFill>
                  <a:srgbClr val="FF0000"/>
                </a:solidFill>
                <a:latin typeface="Calibri" panose="020F0502020204030204" pitchFamily="34" charset="0"/>
                <a:ea typeface="Calibri" panose="020F0502020204030204" pitchFamily="34" charset="0"/>
                <a:cs typeface="B Nazanin" panose="00000400000000000000" pitchFamily="2" charset="-78"/>
              </a:rPr>
              <a:t>ﺷﻮﻧﺪ</a:t>
            </a:r>
            <a:r>
              <a:rPr lang="fa-IR" sz="2800" b="1" dirty="0" smtClean="0">
                <a:solidFill>
                  <a:srgbClr val="FF0000"/>
                </a:solidFill>
                <a:latin typeface="Calibri" panose="020F0502020204030204" pitchFamily="34" charset="0"/>
                <a:ea typeface="Calibri" panose="020F0502020204030204" pitchFamily="34" charset="0"/>
                <a:cs typeface="B Nazanin" panose="00000400000000000000" pitchFamily="2" charset="-78"/>
              </a:rPr>
              <a:t>.</a:t>
            </a:r>
          </a:p>
          <a:p>
            <a:pPr marR="0" lvl="0" algn="r" rtl="1">
              <a:lnSpc>
                <a:spcPct val="200000"/>
              </a:lnSpc>
              <a:spcBef>
                <a:spcPts val="0"/>
              </a:spcBef>
              <a:spcAft>
                <a:spcPts val="1000"/>
              </a:spcAft>
            </a:pPr>
            <a:r>
              <a:rPr lang="ar-SA" sz="2800" b="1" dirty="0" smtClean="0">
                <a:latin typeface="Calibri" panose="020F0502020204030204" pitchFamily="34" charset="0"/>
                <a:ea typeface="Calibri" panose="020F0502020204030204" pitchFamily="34" charset="0"/>
                <a:cs typeface="B Nazanin" panose="00000400000000000000" pitchFamily="2" charset="-78"/>
              </a:rPr>
              <a:t>اﻟﻒ </a:t>
            </a:r>
            <a:r>
              <a:rPr lang="ar-SA" sz="2800" b="1" dirty="0">
                <a:latin typeface="Calibri" panose="020F0502020204030204" pitchFamily="34" charset="0"/>
                <a:ea typeface="Calibri" panose="020F0502020204030204" pitchFamily="34" charset="0"/>
                <a:cs typeface="B Nazanin" panose="00000400000000000000" pitchFamily="2" charset="-78"/>
              </a:rPr>
              <a:t>) ﮐﺎﻫﺶ ﻣﺼﺮف  ﯾﺎ ﺻﺮﻓﻪ ﺟﻮﯾﯽ : در ﺻﻮرﺗﯽ ﮐﻪ از ﻣﻨﺎﺑﻊ ﺑﻪ ﺣﺪ ﻧﯿﺎز اﺳﺘﻔﺎده ﺷﻮد و ﻫﻤﭽﻨﯿﻦ از وﺳﺎﯾﻠﯽ اﺳﺘﻔﺎد ﺷﻮد ﮐﻪ ﺑﺎﻋﺚ ﮐﺎﻫﺶ ﻣﺼﺮف ﻣﻨﺎﺑﻊ ﮔﺮدد در اﺳﺘﻔﺎده از ﻣﻨﺎﺑﻊ ﻃﺒﯿﻌﯽ ﺟﺪﯾﺪ ﺻﺮﻓﻪ ﺟﻮﯾﯽ ﻣﯽ </a:t>
            </a:r>
            <a:r>
              <a:rPr lang="ar-SA" sz="2800" b="1" dirty="0" smtClean="0">
                <a:latin typeface="Calibri" panose="020F0502020204030204" pitchFamily="34" charset="0"/>
                <a:ea typeface="Calibri" panose="020F0502020204030204" pitchFamily="34" charset="0"/>
                <a:cs typeface="B Nazanin" panose="00000400000000000000" pitchFamily="2" charset="-78"/>
              </a:rPr>
              <a:t>ﺷﻮد</a:t>
            </a:r>
            <a:endParaRPr lang="en-US" sz="2800" b="1"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447207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9245" y="1906073"/>
            <a:ext cx="11539469" cy="4529445"/>
          </a:xfrm>
          <a:prstGeom prst="rect">
            <a:avLst/>
          </a:prstGeom>
        </p:spPr>
        <p:txBody>
          <a:bodyPr wrap="square">
            <a:spAutoFit/>
          </a:bodyPr>
          <a:lstStyle/>
          <a:p>
            <a:pPr marL="228600" marR="0" algn="r" rtl="1">
              <a:lnSpc>
                <a:spcPct val="200000"/>
              </a:lnSpc>
              <a:spcBef>
                <a:spcPts val="0"/>
              </a:spcBef>
              <a:spcAft>
                <a:spcPts val="1000"/>
              </a:spcAft>
            </a:pPr>
            <a:r>
              <a:rPr lang="ar-SA" sz="2800" b="1" dirty="0">
                <a:latin typeface="Calibri" panose="020F0502020204030204" pitchFamily="34" charset="0"/>
                <a:ea typeface="Calibri" panose="020F0502020204030204" pitchFamily="34" charset="0"/>
                <a:cs typeface="B Nazanin" panose="00000400000000000000" pitchFamily="2" charset="-78"/>
              </a:rPr>
              <a:t>ب ) ﺑﺎزﯾﺎﻓﺖ : ﺑﺎ ﺗﻔﮑﯿﮏ ﺿﺎﯾﻌﺎت و  زﺑﺎﻟﻪ ﻫﺎ از ﻫﻢ و اﻧﺘﻘﺎل آن ﻫﺎ ﺑﻪ ﮐﺎرﺧﺎﻧﻪ ﻫﺎي </a:t>
            </a:r>
            <a:r>
              <a:rPr lang="ar-SA" sz="2800" b="1" dirty="0" smtClean="0">
                <a:latin typeface="Calibri" panose="020F0502020204030204" pitchFamily="34" charset="0"/>
                <a:ea typeface="Calibri" panose="020F0502020204030204" pitchFamily="34" charset="0"/>
                <a:cs typeface="B Nazanin" panose="00000400000000000000" pitchFamily="2" charset="-78"/>
              </a:rPr>
              <a:t>ﺑﺎزﯾﺎﻓﺖ </a:t>
            </a:r>
            <a:r>
              <a:rPr lang="ar-SA" sz="2800" b="1" dirty="0">
                <a:latin typeface="Calibri" panose="020F0502020204030204" pitchFamily="34" charset="0"/>
                <a:ea typeface="Calibri" panose="020F0502020204030204" pitchFamily="34" charset="0"/>
                <a:cs typeface="B Nazanin" panose="00000400000000000000" pitchFamily="2" charset="-78"/>
              </a:rPr>
              <a:t>ﻣﯽ ﺗﻮان ﻓﺮاﯾﻨﺪ ﻋﻤﻞ آوردن ﻣﻮاد ﻣﺼﺮف ﺷﺪه را ﺑﻪ ﮔﻮﻧﻪ اي ﮐﻪ دوﺑﺎره ﻗﺎﺑﻞ اﺳﺘﻔﺎده ﺷﻮﻧﺪ را ﻣﻬﯿﺎ ﮐﺮد  و ﺑﻪ اﯾﻦ ﺗﺮﺗﯿﺐ در اﺳﺘﻔﺎده از ﻣﻨﺎﺑﻊ ﺻﺮﻓﻪ ﺟﻮﯾﯽ ﻧﻤﻮد     </a:t>
            </a:r>
            <a:endParaRPr lang="en-US" sz="2800" b="1" dirty="0">
              <a:latin typeface="Calibri" panose="020F0502020204030204" pitchFamily="34" charset="0"/>
              <a:ea typeface="Calibri" panose="020F0502020204030204" pitchFamily="34" charset="0"/>
              <a:cs typeface="Arial" panose="020B0604020202020204" pitchFamily="34" charset="0"/>
            </a:endParaRPr>
          </a:p>
          <a:p>
            <a:pPr marL="228600" marR="0" algn="r" rtl="1">
              <a:lnSpc>
                <a:spcPct val="200000"/>
              </a:lnSpc>
              <a:spcBef>
                <a:spcPts val="0"/>
              </a:spcBef>
              <a:spcAft>
                <a:spcPts val="1000"/>
              </a:spcAft>
            </a:pPr>
            <a:r>
              <a:rPr lang="ar-SA" sz="2800" b="1" dirty="0">
                <a:latin typeface="Calibri" panose="020F0502020204030204" pitchFamily="34" charset="0"/>
                <a:ea typeface="Calibri" panose="020F0502020204030204" pitchFamily="34" charset="0"/>
                <a:cs typeface="B Nazanin" panose="00000400000000000000" pitchFamily="2" charset="-78"/>
              </a:rPr>
              <a:t>پ ) ﻣﺼﺮف دوﺑﺎره ( ﺗﻌﻤﯿﺮﮐﺮدن ) : در ﺻﻮرت اﻣﮑﺎن ﺑﺎ ﺗﻌﻤﯿﺮ و اﺻﻼح وﺳﺎﯾﻞ ، از آن ﻫﺎ ﻣﺠﺪداً اﺳﺘﻔﺎده ﺷﻮد ﺗﺎ ﻣﻨﺎﺑﻊ اوﻟﯿﻪ ي ﮐﻤﺘﺮي ﺑﺮاي ورود ﺑﻪ ﭼﺮﺧﻪ ﺗﻮﻟﯿﺪ اﺳﺘﻔﺎده ﮔﺮدﻧﺪ   </a:t>
            </a:r>
            <a:endParaRPr lang="en-US" sz="2800" b="1"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852934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459866" y="2176530"/>
            <a:ext cx="7109138" cy="3490174"/>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lnSpc>
                <a:spcPct val="150000"/>
              </a:lnSpc>
            </a:pPr>
            <a:r>
              <a:rPr lang="fa-IR" sz="9600" b="1" dirty="0" smtClean="0">
                <a:solidFill>
                  <a:srgbClr val="FF0000"/>
                </a:solidFill>
                <a:cs typeface="B Titr" panose="00000700000000000000" pitchFamily="2" charset="-78"/>
              </a:rPr>
              <a:t>پایان</a:t>
            </a:r>
            <a:endParaRPr lang="en-US" sz="9600" b="1" dirty="0">
              <a:solidFill>
                <a:srgbClr val="FF0000"/>
              </a:solidFill>
              <a:cs typeface="B Titr" panose="00000700000000000000" pitchFamily="2" charset="-78"/>
            </a:endParaRPr>
          </a:p>
        </p:txBody>
      </p:sp>
    </p:spTree>
    <p:extLst>
      <p:ext uri="{BB962C8B-B14F-4D97-AF65-F5344CB8AC3E}">
        <p14:creationId xmlns:p14="http://schemas.microsoft.com/office/powerpoint/2010/main" val="40409079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2734" y="2009103"/>
            <a:ext cx="11140224" cy="4355038"/>
          </a:xfrm>
          <a:prstGeom prst="rect">
            <a:avLst/>
          </a:prstGeom>
        </p:spPr>
        <p:txBody>
          <a:bodyPr wrap="square">
            <a:spAutoFit/>
          </a:bodyPr>
          <a:lstStyle/>
          <a:p>
            <a:pPr marL="457200" marR="0" lvl="0" indent="-457200" algn="r" rtl="1">
              <a:lnSpc>
                <a:spcPct val="150000"/>
              </a:lnSpc>
              <a:spcBef>
                <a:spcPts val="0"/>
              </a:spcBef>
              <a:spcAft>
                <a:spcPts val="1000"/>
              </a:spcAft>
              <a:buFont typeface="Wingdings" panose="05000000000000000000" pitchFamily="2" charset="2"/>
              <a:buChar char="v"/>
            </a:pPr>
            <a:r>
              <a:rPr lang="ar-SA" sz="2800" b="1" dirty="0">
                <a:solidFill>
                  <a:srgbClr val="FF0000"/>
                </a:solidFill>
                <a:latin typeface="Calibri" panose="020F0502020204030204" pitchFamily="34" charset="0"/>
                <a:ea typeface="Calibri" panose="020F0502020204030204" pitchFamily="34" charset="0"/>
                <a:cs typeface="B Nazanin" panose="00000400000000000000" pitchFamily="2" charset="-78"/>
              </a:rPr>
              <a:t>ﻋﻨﺼﺮ آﻫﻦ ﺑﻪ ﭼﻪ ﺻﻮرت در ﻣﻌﺎدن آﻫﻦ وﺟﻮد دارد </a:t>
            </a:r>
            <a:r>
              <a:rPr lang="ar-SA" sz="2800" b="1" dirty="0" smtClean="0">
                <a:solidFill>
                  <a:srgbClr val="FF0000"/>
                </a:solidFill>
                <a:latin typeface="Calibri" panose="020F0502020204030204" pitchFamily="34" charset="0"/>
                <a:ea typeface="Calibri" panose="020F0502020204030204" pitchFamily="34" charset="0"/>
                <a:cs typeface="B Nazanin" panose="00000400000000000000" pitchFamily="2" charset="-78"/>
              </a:rPr>
              <a:t>؟</a:t>
            </a:r>
            <a:endParaRPr lang="fa-IR" sz="2800" b="1" dirty="0" smtClean="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marR="0" lvl="0" algn="r" rtl="1">
              <a:lnSpc>
                <a:spcPct val="150000"/>
              </a:lnSpc>
              <a:spcBef>
                <a:spcPts val="0"/>
              </a:spcBef>
              <a:spcAft>
                <a:spcPts val="1000"/>
              </a:spcAft>
            </a:pPr>
            <a:r>
              <a:rPr lang="ar-SA" sz="2800" b="1" dirty="0" smtClean="0">
                <a:latin typeface="Calibri" panose="020F0502020204030204" pitchFamily="34" charset="0"/>
                <a:ea typeface="Calibri" panose="020F0502020204030204" pitchFamily="34" charset="0"/>
                <a:cs typeface="B Nazanin" panose="00000400000000000000" pitchFamily="2" charset="-78"/>
              </a:rPr>
              <a:t> </a:t>
            </a:r>
            <a:r>
              <a:rPr lang="ar-SA" sz="2800" b="1" dirty="0">
                <a:latin typeface="Calibri" panose="020F0502020204030204" pitchFamily="34" charset="0"/>
                <a:ea typeface="Calibri" panose="020F0502020204030204" pitchFamily="34" charset="0"/>
                <a:cs typeface="B Nazanin" panose="00000400000000000000" pitchFamily="2" charset="-78"/>
              </a:rPr>
              <a:t>ﻋﻨﺼﺮ آﻫﻦ در ﻣﻌﺎدن ﺑﻪ ﺻﻮرت ﺗﺮﮐﯿﺐ ﻫﺎي آﻫﻦ ﯾﺎﻓﺖ ﻣﯽ ﺷﻮد . اﮐﺴﯿﺪﻫﺎي آﻫﻦ از ﺗﺮﮐﯿﺐ ﻫﺎي ﻣﻬﻢ آﻫﻦ ﻫﺴﺘﻨﺪ ﮐﻪ در اﯾﻦ ﻣﻌﺎدن وﺟﻮد دارﻧﺪ .  در اﯾﻦ اﮐﺴﯿﺪ ﻫﺎ ، اﺗﻢ ﻫﺎي آﻫﻦ و اﮐﺴﯿﮋن ﺑﺎ ﻫﻢ ﭘﯿﻮﻧﺪ داده ﻣﯽ ﺷﻮﻧﺪ</a:t>
            </a:r>
            <a:endParaRPr lang="en-US" sz="2800" b="1" dirty="0">
              <a:latin typeface="Calibri" panose="020F0502020204030204" pitchFamily="34" charset="0"/>
              <a:ea typeface="Calibri" panose="020F0502020204030204" pitchFamily="34" charset="0"/>
              <a:cs typeface="Arial" panose="020B0604020202020204" pitchFamily="34" charset="0"/>
            </a:endParaRPr>
          </a:p>
          <a:p>
            <a:pPr marL="457200" indent="-457200" algn="r" rtl="1">
              <a:lnSpc>
                <a:spcPct val="150000"/>
              </a:lnSpc>
              <a:spcAft>
                <a:spcPts val="1000"/>
              </a:spcAft>
              <a:buFont typeface="Wingdings" panose="05000000000000000000" pitchFamily="2" charset="2"/>
              <a:buChar char="ü"/>
            </a:pPr>
            <a:r>
              <a:rPr lang="ar-SA" sz="2800" b="1" dirty="0">
                <a:solidFill>
                  <a:srgbClr val="FF0000"/>
                </a:solidFill>
                <a:latin typeface="Calibri" panose="020F0502020204030204" pitchFamily="34" charset="0"/>
                <a:ea typeface="Calibri" panose="020F0502020204030204" pitchFamily="34" charset="0"/>
                <a:cs typeface="B Nazanin" panose="00000400000000000000" pitchFamily="2" charset="-78"/>
              </a:rPr>
              <a:t>ﻧﮑﺘﻪ : </a:t>
            </a:r>
            <a:endParaRPr lang="fa-IR" sz="2800" b="1" dirty="0" smtClean="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algn="r" rtl="1">
              <a:lnSpc>
                <a:spcPct val="150000"/>
              </a:lnSpc>
              <a:spcAft>
                <a:spcPts val="1000"/>
              </a:spcAft>
            </a:pPr>
            <a:r>
              <a:rPr lang="ar-SA" sz="2800" b="1" dirty="0" smtClean="0">
                <a:latin typeface="Calibri" panose="020F0502020204030204" pitchFamily="34" charset="0"/>
                <a:ea typeface="Calibri" panose="020F0502020204030204" pitchFamily="34" charset="0"/>
                <a:cs typeface="B Nazanin" panose="00000400000000000000" pitchFamily="2" charset="-78"/>
              </a:rPr>
              <a:t>ﻣﻨﻈﻮر </a:t>
            </a:r>
            <a:r>
              <a:rPr lang="ar-SA" sz="2800" b="1" dirty="0">
                <a:latin typeface="Calibri" panose="020F0502020204030204" pitchFamily="34" charset="0"/>
                <a:ea typeface="Calibri" panose="020F0502020204030204" pitchFamily="34" charset="0"/>
                <a:cs typeface="B Nazanin" panose="00000400000000000000" pitchFamily="2" charset="-78"/>
              </a:rPr>
              <a:t>از اﮐﺴﯿﺪ ﯾﮏ ﻋﻨﺼﺮ ، ﭘﯿﻮﻧﺪ اﺗﻢ ﻫﺎي اﮐﺴﯿﮋن ﺑﺎ آن ﻋﻨﺼﺮ اﺳﺖ</a:t>
            </a:r>
            <a:endParaRPr lang="en-US" sz="28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44638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0913" y="2009104"/>
            <a:ext cx="11269013" cy="3539430"/>
          </a:xfrm>
          <a:prstGeom prst="rect">
            <a:avLst/>
          </a:prstGeom>
        </p:spPr>
        <p:txBody>
          <a:bodyPr wrap="square">
            <a:spAutoFit/>
          </a:bodyPr>
          <a:lstStyle/>
          <a:p>
            <a:pPr marL="457200" indent="-457200" algn="r" rtl="1">
              <a:lnSpc>
                <a:spcPct val="200000"/>
              </a:lnSpc>
              <a:buFont typeface="Wingdings" panose="05000000000000000000" pitchFamily="2" charset="2"/>
              <a:buChar char="v"/>
            </a:pPr>
            <a:r>
              <a:rPr lang="ar-SA" sz="2800" b="1" dirty="0">
                <a:solidFill>
                  <a:srgbClr val="FF0000"/>
                </a:solidFill>
                <a:latin typeface="Calibri" panose="020F0502020204030204" pitchFamily="34" charset="0"/>
                <a:ea typeface="Calibri" panose="020F0502020204030204" pitchFamily="34" charset="0"/>
                <a:cs typeface="B Nazanin" panose="00000400000000000000" pitchFamily="2" charset="-78"/>
              </a:rPr>
              <a:t>ﺑﺮاي دﺳﺘﯿﺎﺑﯽ ﺑﻪ ﻓﻠﺰ آﻫﻦ از ﺳﻨﮓ آﻫﻦ ﭼﻪ ﺑﺎﯾﺪ ﮐﺮد </a:t>
            </a:r>
            <a:r>
              <a:rPr lang="ar-SA" sz="2800" b="1" dirty="0" smtClean="0">
                <a:solidFill>
                  <a:srgbClr val="FF0000"/>
                </a:solidFill>
                <a:latin typeface="Calibri" panose="020F0502020204030204" pitchFamily="34" charset="0"/>
                <a:ea typeface="Calibri" panose="020F0502020204030204" pitchFamily="34" charset="0"/>
                <a:cs typeface="B Nazanin" panose="00000400000000000000" pitchFamily="2" charset="-78"/>
              </a:rPr>
              <a:t>؟</a:t>
            </a:r>
            <a:endParaRPr lang="fa-IR" sz="2800" b="1" dirty="0" smtClean="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algn="r" rtl="1">
              <a:lnSpc>
                <a:spcPct val="200000"/>
              </a:lnSpc>
            </a:pPr>
            <a:r>
              <a:rPr lang="ar-SA" sz="2800" b="1" dirty="0" smtClean="0">
                <a:latin typeface="Calibri" panose="020F0502020204030204" pitchFamily="34" charset="0"/>
                <a:ea typeface="Calibri" panose="020F0502020204030204" pitchFamily="34" charset="0"/>
                <a:cs typeface="B Nazanin" panose="00000400000000000000" pitchFamily="2" charset="-78"/>
              </a:rPr>
              <a:t> </a:t>
            </a:r>
            <a:r>
              <a:rPr lang="ar-SA" sz="2800" b="1" dirty="0">
                <a:latin typeface="Calibri" panose="020F0502020204030204" pitchFamily="34" charset="0"/>
                <a:ea typeface="Calibri" panose="020F0502020204030204" pitchFamily="34" charset="0"/>
                <a:cs typeface="B Nazanin" panose="00000400000000000000" pitchFamily="2" charset="-78"/>
              </a:rPr>
              <a:t>ﺑﺮاي دﺳﺘﯿﺎﺑﯽ ﺑﻪ ﻓﻠﺰ آﻫﻦ ، ﺑﺎﯾﺪ اﺗﻢ ﻫﺎي اﮐﺴﯿﮋن را از اﮐﺴﯿﺪﻫﺎي آﻫﻦ ﺟﺪا ﻧﻤﻮد . اﻟﺒﺘﻪ اﯾﻦ ﺟﺪا ﮐﺮدن ﮐﺎر آﺳﺎﻧﯽ ﻧﯿﺴﺖ و ﺷﺎﻣﻞ ﯾﮏ ﺗﻐﯿﯿﺮ ﺷﯿﻤﯿﺎﯾﯽ اﺳﺖ ﮐﻪ ﺑﺎ ﺻﺮف اﻧﺮژي زﯾﺎدي ﻫﻤﺮاه اﺳﺖ </a:t>
            </a:r>
            <a:endParaRPr lang="en-US" sz="2800" b="1" dirty="0"/>
          </a:p>
        </p:txBody>
      </p:sp>
    </p:spTree>
    <p:extLst>
      <p:ext uri="{BB962C8B-B14F-4D97-AF65-F5344CB8AC3E}">
        <p14:creationId xmlns:p14="http://schemas.microsoft.com/office/powerpoint/2010/main" val="3135456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5763" y="1957588"/>
            <a:ext cx="11062952" cy="4914166"/>
          </a:xfrm>
          <a:prstGeom prst="rect">
            <a:avLst/>
          </a:prstGeom>
        </p:spPr>
        <p:txBody>
          <a:bodyPr wrap="square">
            <a:spAutoFit/>
          </a:bodyPr>
          <a:lstStyle/>
          <a:p>
            <a:pPr marL="457200" marR="0" lvl="0" indent="-457200" algn="r" rtl="1">
              <a:lnSpc>
                <a:spcPct val="200000"/>
              </a:lnSpc>
              <a:spcBef>
                <a:spcPts val="0"/>
              </a:spcBef>
              <a:spcAft>
                <a:spcPts val="1000"/>
              </a:spcAft>
              <a:buFont typeface="Wingdings" panose="05000000000000000000" pitchFamily="2" charset="2"/>
              <a:buChar char="v"/>
            </a:pPr>
            <a:r>
              <a:rPr lang="ar-SA" sz="2800" b="1" dirty="0">
                <a:solidFill>
                  <a:srgbClr val="FF0000"/>
                </a:solidFill>
                <a:latin typeface="Calibri" panose="020F0502020204030204" pitchFamily="34" charset="0"/>
                <a:ea typeface="Calibri" panose="020F0502020204030204" pitchFamily="34" charset="0"/>
                <a:cs typeface="B Nazanin" panose="00000400000000000000" pitchFamily="2" charset="-78"/>
              </a:rPr>
              <a:t>چه مراحلی ﺑﺮاي ﺗﻬﯿﻪ آﻫﻦ از ﺳﻨﮓ ﻣﻌﺪن ﺑﺎﯾﺪ اﻧﺠﺎم ﮔﺮدد؟ </a:t>
            </a:r>
            <a:endParaRPr lang="fa-IR" sz="2800" b="1" dirty="0" smtClean="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marR="0" lvl="0" algn="r" rtl="1">
              <a:lnSpc>
                <a:spcPct val="200000"/>
              </a:lnSpc>
              <a:spcBef>
                <a:spcPts val="0"/>
              </a:spcBef>
              <a:spcAft>
                <a:spcPts val="1000"/>
              </a:spcAft>
            </a:pPr>
            <a:r>
              <a:rPr lang="ar-SA" sz="2800" b="1" dirty="0" smtClean="0">
                <a:latin typeface="Calibri" panose="020F0502020204030204" pitchFamily="34" charset="0"/>
                <a:ea typeface="Calibri" panose="020F0502020204030204" pitchFamily="34" charset="0"/>
                <a:cs typeface="B Nazanin" panose="00000400000000000000" pitchFamily="2" charset="-78"/>
              </a:rPr>
              <a:t>اﻟﻒ </a:t>
            </a:r>
            <a:r>
              <a:rPr lang="ar-SA" sz="2800" b="1" dirty="0">
                <a:latin typeface="Calibri" panose="020F0502020204030204" pitchFamily="34" charset="0"/>
                <a:ea typeface="Calibri" panose="020F0502020204030204" pitchFamily="34" charset="0"/>
                <a:cs typeface="B Nazanin" panose="00000400000000000000" pitchFamily="2" charset="-78"/>
              </a:rPr>
              <a:t>( ﺷﻨﺎﺳﺎﯾﯽ ﻣﻌﺪن و ﺑﯿﺮون آوردن ﺳﻨﮓ ﻣﻌﺪن از دل زﻣﯿﻦ و اﻧﺘﻘﺎل آن ﺑﻪ ﮐﺎرﺧﺎﻧﻪ </a:t>
            </a:r>
            <a:r>
              <a:rPr lang="fa-IR" sz="2800" b="1" dirty="0">
                <a:latin typeface="Calibri" panose="020F0502020204030204" pitchFamily="34" charset="0"/>
                <a:ea typeface="Calibri" panose="020F0502020204030204" pitchFamily="34" charset="0"/>
                <a:cs typeface="B Nazanin" panose="00000400000000000000" pitchFamily="2" charset="-78"/>
              </a:rPr>
              <a:t>)</a:t>
            </a:r>
            <a:endParaRPr lang="fa-IR" sz="2800" b="1" dirty="0" smtClean="0">
              <a:latin typeface="Calibri" panose="020F0502020204030204" pitchFamily="34" charset="0"/>
              <a:ea typeface="Calibri" panose="020F0502020204030204" pitchFamily="34" charset="0"/>
              <a:cs typeface="B Nazanin" panose="00000400000000000000" pitchFamily="2" charset="-78"/>
            </a:endParaRPr>
          </a:p>
          <a:p>
            <a:pPr marR="0" lvl="0" algn="r" rtl="1">
              <a:lnSpc>
                <a:spcPct val="200000"/>
              </a:lnSpc>
              <a:spcBef>
                <a:spcPts val="0"/>
              </a:spcBef>
              <a:spcAft>
                <a:spcPts val="1000"/>
              </a:spcAft>
            </a:pPr>
            <a:r>
              <a:rPr lang="ar-SA" sz="2800" b="1" dirty="0" smtClean="0">
                <a:latin typeface="Calibri" panose="020F0502020204030204" pitchFamily="34" charset="0"/>
                <a:ea typeface="Calibri" panose="020F0502020204030204" pitchFamily="34" charset="0"/>
                <a:cs typeface="B Nazanin" panose="00000400000000000000" pitchFamily="2" charset="-78"/>
              </a:rPr>
              <a:t> </a:t>
            </a:r>
            <a:r>
              <a:rPr lang="ar-SA" sz="2800" b="1" dirty="0">
                <a:latin typeface="Calibri" panose="020F0502020204030204" pitchFamily="34" charset="0"/>
                <a:ea typeface="Calibri" panose="020F0502020204030204" pitchFamily="34" charset="0"/>
                <a:cs typeface="B Nazanin" panose="00000400000000000000" pitchFamily="2" charset="-78"/>
              </a:rPr>
              <a:t>ب ( ﺧﺎﻟﺺ ﺳﺎزي ﺳﻨﮓ ﻣﻌﺪن </a:t>
            </a:r>
            <a:r>
              <a:rPr lang="fa-IR" sz="2800" b="1" dirty="0" smtClean="0">
                <a:latin typeface="Calibri" panose="020F0502020204030204" pitchFamily="34" charset="0"/>
                <a:ea typeface="Calibri" panose="020F0502020204030204" pitchFamily="34" charset="0"/>
                <a:cs typeface="B Nazanin" panose="00000400000000000000" pitchFamily="2" charset="-78"/>
              </a:rPr>
              <a:t>)</a:t>
            </a:r>
          </a:p>
          <a:p>
            <a:pPr marR="0" lvl="0" algn="r" rtl="1">
              <a:lnSpc>
                <a:spcPct val="200000"/>
              </a:lnSpc>
              <a:spcBef>
                <a:spcPts val="0"/>
              </a:spcBef>
              <a:spcAft>
                <a:spcPts val="1000"/>
              </a:spcAft>
            </a:pPr>
            <a:r>
              <a:rPr lang="ar-SA" sz="2800" b="1" dirty="0" smtClean="0">
                <a:latin typeface="Calibri" panose="020F0502020204030204" pitchFamily="34" charset="0"/>
                <a:ea typeface="Calibri" panose="020F0502020204030204" pitchFamily="34" charset="0"/>
                <a:cs typeface="B Nazanin" panose="00000400000000000000" pitchFamily="2" charset="-78"/>
              </a:rPr>
              <a:t>پ </a:t>
            </a:r>
            <a:r>
              <a:rPr lang="ar-SA" sz="2800" b="1" dirty="0">
                <a:latin typeface="Calibri" panose="020F0502020204030204" pitchFamily="34" charset="0"/>
                <a:ea typeface="Calibri" panose="020F0502020204030204" pitchFamily="34" charset="0"/>
                <a:cs typeface="B Nazanin" panose="00000400000000000000" pitchFamily="2" charset="-78"/>
              </a:rPr>
              <a:t>( ﮔﺮﻣﺎ دادن ﻣﺨﻠﻮط ﺳﻨﮓ آﻫﮏ ، ﮐﺮﺑﻦ و آﻫﮏ در ﮐﻮره </a:t>
            </a:r>
            <a:r>
              <a:rPr lang="fa-IR" sz="2800" b="1" dirty="0" smtClean="0">
                <a:latin typeface="Calibri" panose="020F0502020204030204" pitchFamily="34" charset="0"/>
                <a:ea typeface="Calibri" panose="020F0502020204030204" pitchFamily="34" charset="0"/>
                <a:cs typeface="B Nazanin" panose="00000400000000000000" pitchFamily="2" charset="-78"/>
              </a:rPr>
              <a:t>)</a:t>
            </a:r>
          </a:p>
          <a:p>
            <a:pPr marR="0" lvl="0" algn="r" rtl="1">
              <a:lnSpc>
                <a:spcPct val="200000"/>
              </a:lnSpc>
              <a:spcBef>
                <a:spcPts val="0"/>
              </a:spcBef>
              <a:spcAft>
                <a:spcPts val="1000"/>
              </a:spcAft>
            </a:pPr>
            <a:r>
              <a:rPr lang="ar-SA" sz="2800" b="1" dirty="0" smtClean="0">
                <a:latin typeface="Calibri" panose="020F0502020204030204" pitchFamily="34" charset="0"/>
                <a:ea typeface="Calibri" panose="020F0502020204030204" pitchFamily="34" charset="0"/>
                <a:cs typeface="B Nazanin" panose="00000400000000000000" pitchFamily="2" charset="-78"/>
              </a:rPr>
              <a:t> </a:t>
            </a:r>
            <a:r>
              <a:rPr lang="ar-SA" sz="2800" b="1" dirty="0">
                <a:latin typeface="Calibri" panose="020F0502020204030204" pitchFamily="34" charset="0"/>
                <a:ea typeface="Calibri" panose="020F0502020204030204" pitchFamily="34" charset="0"/>
                <a:cs typeface="B Nazanin" panose="00000400000000000000" pitchFamily="2" charset="-78"/>
              </a:rPr>
              <a:t>ت ( ﺗﻮﻟﯿﺪ ورﻗﻪ ﻫﺎي ﻓﻠﺰ </a:t>
            </a:r>
            <a:r>
              <a:rPr lang="ar-SA" sz="2800" b="1" dirty="0" smtClean="0">
                <a:latin typeface="Calibri" panose="020F0502020204030204" pitchFamily="34" charset="0"/>
                <a:ea typeface="Calibri" panose="020F0502020204030204" pitchFamily="34" charset="0"/>
                <a:cs typeface="B Nazanin" panose="00000400000000000000" pitchFamily="2" charset="-78"/>
              </a:rPr>
              <a:t>آﻫﻦ</a:t>
            </a:r>
            <a:r>
              <a:rPr lang="fa-IR" sz="2800" b="1" dirty="0" smtClean="0">
                <a:latin typeface="Calibri" panose="020F0502020204030204" pitchFamily="34" charset="0"/>
                <a:ea typeface="Calibri" panose="020F0502020204030204" pitchFamily="34" charset="0"/>
                <a:cs typeface="B Nazanin" panose="00000400000000000000" pitchFamily="2" charset="-78"/>
              </a:rPr>
              <a:t>)</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92581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6366" y="1918952"/>
            <a:ext cx="11449318" cy="4529445"/>
          </a:xfrm>
          <a:prstGeom prst="rect">
            <a:avLst/>
          </a:prstGeom>
        </p:spPr>
        <p:txBody>
          <a:bodyPr wrap="square">
            <a:spAutoFit/>
          </a:bodyPr>
          <a:lstStyle/>
          <a:p>
            <a:pPr marL="457200" marR="0" lvl="0" indent="-457200" algn="r" rtl="1">
              <a:lnSpc>
                <a:spcPct val="200000"/>
              </a:lnSpc>
              <a:spcBef>
                <a:spcPts val="0"/>
              </a:spcBef>
              <a:spcAft>
                <a:spcPts val="1000"/>
              </a:spcAft>
              <a:buFont typeface="Wingdings" panose="05000000000000000000" pitchFamily="2" charset="2"/>
              <a:buChar char="v"/>
            </a:pPr>
            <a:r>
              <a:rPr lang="ar-SA" sz="2800" b="1" dirty="0">
                <a:solidFill>
                  <a:srgbClr val="FF0000"/>
                </a:solidFill>
                <a:latin typeface="Calibri" panose="020F0502020204030204" pitchFamily="34" charset="0"/>
                <a:ea typeface="Calibri" panose="020F0502020204030204" pitchFamily="34" charset="0"/>
                <a:cs typeface="B Nazanin" panose="00000400000000000000" pitchFamily="2" charset="-78"/>
              </a:rPr>
              <a:t>ﭼﮕﻮﻧﻪ اﺗﻢ ﻫﺎي اﮐﺴﯿﮋن ﻣﻮﺟﻮد در اﮐﺴﯿﺪ آﻫﻦ را ﺑﺮاي ﺧﺎﻟﺺ ﺳﺎزي آﻫﻦ ، ﺟﺪا ﻣﯽ ﮐﻨﻨﺪ </a:t>
            </a:r>
            <a:r>
              <a:rPr lang="ar-SA" sz="2800" b="1" dirty="0" smtClean="0">
                <a:solidFill>
                  <a:srgbClr val="FF0000"/>
                </a:solidFill>
                <a:latin typeface="Calibri" panose="020F0502020204030204" pitchFamily="34" charset="0"/>
                <a:ea typeface="Calibri" panose="020F0502020204030204" pitchFamily="34" charset="0"/>
                <a:cs typeface="B Nazanin" panose="00000400000000000000" pitchFamily="2" charset="-78"/>
              </a:rPr>
              <a:t>؟</a:t>
            </a:r>
            <a:endParaRPr lang="fa-IR" sz="2800" b="1" dirty="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marR="0" lvl="0" algn="r" rtl="1">
              <a:lnSpc>
                <a:spcPct val="200000"/>
              </a:lnSpc>
              <a:spcBef>
                <a:spcPts val="0"/>
              </a:spcBef>
              <a:spcAft>
                <a:spcPts val="1000"/>
              </a:spcAft>
            </a:pPr>
            <a:r>
              <a:rPr lang="ar-SA" sz="2800" b="1" dirty="0" smtClean="0">
                <a:latin typeface="Calibri" panose="020F0502020204030204" pitchFamily="34" charset="0"/>
                <a:ea typeface="Calibri" panose="020F0502020204030204" pitchFamily="34" charset="0"/>
                <a:cs typeface="B Nazanin" panose="00000400000000000000" pitchFamily="2" charset="-78"/>
              </a:rPr>
              <a:t>ﺑﺮاي </a:t>
            </a:r>
            <a:r>
              <a:rPr lang="ar-SA" sz="2800" b="1" dirty="0">
                <a:latin typeface="Calibri" panose="020F0502020204030204" pitchFamily="34" charset="0"/>
                <a:ea typeface="Calibri" panose="020F0502020204030204" pitchFamily="34" charset="0"/>
                <a:cs typeface="B Nazanin" panose="00000400000000000000" pitchFamily="2" charset="-78"/>
              </a:rPr>
              <a:t>ﺟﺪا ﮐﺮدن اﺗﻢ ﻫﺎي اﮐﺴﯿﮋن ، ﺳﻨﮓ ﻣﻌﺪن را ﺑﻪ ﻫﻤﺮاه ﮐﺮﺑﻦ )ذﻏﺎل ﮐُﮏ ( در ﮐﻮره ﻫﺎي ﻣﺨﺼﻮص ﺣﺮارت ﻣﯽ دﻫﻨﺪ . در اﺛﺮ اﯾﻦ ﻋﻤﻞ ، اﺗﻢ  های اﮐﺴﯿﮋن از ﺳﻨﮓ ﻣﻌﺪن ﺟﺪا ﺷﺪه و ﺑﻪ ﺻﻮرت ﮐﺮﺑﻦ دي اﮐﺴﯿﺪ ﺧﺎرج ﻣﯽ ﺷﻮﻧﺪ . در ﻧﺘﯿﺠﻪ ﻓﻠﺰ آﻫﻦ ﺑﻪ ﺣﺎﻟﺖ ﻣﺬاب در ﺗﻪ ﮐﻮره ﺑﺎﻗﯽ ﻣﯽ ﻣﺎﻧﺪ</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27807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rot="10800000" flipV="1">
            <a:off x="1888391" y="1683151"/>
            <a:ext cx="10050324" cy="1231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457200" marR="0" lvl="0" indent="-457200" algn="r" defTabSz="914400" rtl="1" eaLnBrk="0" fontAlgn="base" latinLnBrk="0" hangingPunct="0">
              <a:lnSpc>
                <a:spcPct val="200000"/>
              </a:lnSpc>
              <a:spcBef>
                <a:spcPct val="0"/>
              </a:spcBef>
              <a:spcAft>
                <a:spcPct val="0"/>
              </a:spcAft>
              <a:buClrTx/>
              <a:buSzTx/>
              <a:buFont typeface="Wingdings" panose="05000000000000000000" pitchFamily="2" charset="2"/>
              <a:buChar char="v"/>
              <a:tabLst/>
            </a:pPr>
            <a:r>
              <a:rPr kumimoji="0" lang="ar-SA" sz="2800" b="1" i="0" u="none" strike="noStrike" cap="none" normalizeH="0" baseline="0" dirty="0" smtClean="0">
                <a:ln>
                  <a:noFill/>
                </a:ln>
                <a:solidFill>
                  <a:srgbClr val="FF0000"/>
                </a:solidFill>
                <a:effectLst/>
                <a:latin typeface="Calibri" panose="020F0502020204030204" pitchFamily="34" charset="0"/>
                <a:ea typeface="Calibri" panose="020F0502020204030204" pitchFamily="34" charset="0"/>
                <a:cs typeface="B Nazanin" panose="00000400000000000000" pitchFamily="2" charset="-78"/>
              </a:rPr>
              <a:t>ﺗﻐﯿﯿﺮ ﺷﯿﻤﯿﺎﯾﯽ ﻻزم ﺑﺮاي ﺑﺪﺳﺖ آﻣﺪن آﻫﻦ از اﮐﺴﯿﺪ آﻫﻦ را ﺑﻨﻮﯾﺴﯿﺪ</a:t>
            </a:r>
            <a:endParaRPr kumimoji="0" lang="en-US" sz="2800" b="1" i="0" u="none" strike="noStrike" cap="none" normalizeH="0" baseline="0" dirty="0" smtClean="0">
              <a:ln>
                <a:noFill/>
              </a:ln>
              <a:solidFill>
                <a:srgbClr val="FF000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pic>
        <p:nvPicPr>
          <p:cNvPr id="9" name="Picture 8"/>
          <p:cNvPicPr>
            <a:picLocks noChangeAspect="1"/>
          </p:cNvPicPr>
          <p:nvPr/>
        </p:nvPicPr>
        <p:blipFill rotWithShape="1">
          <a:blip r:embed="rId2"/>
          <a:srcRect l="33041" t="54710" r="29642" b="35607"/>
          <a:stretch/>
        </p:blipFill>
        <p:spPr>
          <a:xfrm>
            <a:off x="570538" y="3709115"/>
            <a:ext cx="9975501" cy="1455314"/>
          </a:xfrm>
          <a:prstGeom prst="rect">
            <a:avLst/>
          </a:prstGeom>
        </p:spPr>
      </p:pic>
    </p:spTree>
    <p:extLst>
      <p:ext uri="{BB962C8B-B14F-4D97-AF65-F5344CB8AC3E}">
        <p14:creationId xmlns:p14="http://schemas.microsoft.com/office/powerpoint/2010/main" val="675291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20463" y="2240925"/>
            <a:ext cx="10496280" cy="2805896"/>
          </a:xfrm>
          <a:prstGeom prst="rect">
            <a:avLst/>
          </a:prstGeom>
        </p:spPr>
        <p:txBody>
          <a:bodyPr wrap="square">
            <a:spAutoFit/>
          </a:bodyPr>
          <a:lstStyle/>
          <a:p>
            <a:pPr marL="457200" marR="0" lvl="0" indent="-457200" algn="r" rtl="1">
              <a:lnSpc>
                <a:spcPct val="200000"/>
              </a:lnSpc>
              <a:spcBef>
                <a:spcPts val="0"/>
              </a:spcBef>
              <a:spcAft>
                <a:spcPts val="1000"/>
              </a:spcAft>
              <a:buFont typeface="Wingdings" panose="05000000000000000000" pitchFamily="2" charset="2"/>
              <a:buChar char="v"/>
            </a:pPr>
            <a:r>
              <a:rPr lang="ar-SA" sz="2800" b="1" dirty="0">
                <a:solidFill>
                  <a:srgbClr val="FF0000"/>
                </a:solidFill>
                <a:latin typeface="Calibri" panose="020F0502020204030204" pitchFamily="34" charset="0"/>
                <a:ea typeface="Calibri" panose="020F0502020204030204" pitchFamily="34" charset="0"/>
                <a:cs typeface="B Nazanin" panose="00000400000000000000" pitchFamily="2" charset="-78"/>
              </a:rPr>
              <a:t>ﭼﺮا از آﻫﻦ ﺧﺎﻟﺺ ﺑﺮاي ﺳﺎﺧﺖ وﺳﺎﯾﻞ ﻓﻠﺰي اﺳﺘﻔﺎده ﻧﻤﯽ ﺷﻮد ؟ </a:t>
            </a:r>
            <a:endParaRPr lang="fa-IR" sz="2800" b="1" dirty="0" smtClean="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marR="0" lvl="0" algn="r" rtl="1">
              <a:lnSpc>
                <a:spcPct val="200000"/>
              </a:lnSpc>
              <a:spcBef>
                <a:spcPts val="0"/>
              </a:spcBef>
              <a:spcAft>
                <a:spcPts val="1000"/>
              </a:spcAft>
            </a:pPr>
            <a:r>
              <a:rPr lang="ar-SA" sz="2800" b="1" dirty="0" smtClean="0">
                <a:latin typeface="Calibri" panose="020F0502020204030204" pitchFamily="34" charset="0"/>
                <a:ea typeface="Calibri" panose="020F0502020204030204" pitchFamily="34" charset="0"/>
                <a:cs typeface="B Nazanin" panose="00000400000000000000" pitchFamily="2" charset="-78"/>
              </a:rPr>
              <a:t>زﯾﺮا </a:t>
            </a:r>
            <a:r>
              <a:rPr lang="ar-SA" sz="2800" b="1" dirty="0">
                <a:latin typeface="Calibri" panose="020F0502020204030204" pitchFamily="34" charset="0"/>
                <a:ea typeface="Calibri" panose="020F0502020204030204" pitchFamily="34" charset="0"/>
                <a:cs typeface="B Nazanin" panose="00000400000000000000" pitchFamily="2" charset="-78"/>
              </a:rPr>
              <a:t>آﻫﻦ ﺧﺎﻟﺺ ﺗﻘﺮﯾﺒﺎَ ﻧﺮم اﺳﺖ ﺑﻪ ﻃﻮري ﮐﻪ ﻣﯽ ﺗﻮان ﺑﺎ ﻧﺎﺧﻦ روي آن ﺧﻂ اﻧﺪاﺧﺖ . ﻫﻤﭽﻨﯿﻦ ﺑﻪ ﺳﺮﻋﺖ زﻧﮓ ﻣﯽ زﻧﺪ و در اﺛﺮ ﻓﺸﺎر ﺧﻢ ﻣﯽ ﺷﻮد   </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713874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8035" y="2112135"/>
            <a:ext cx="11436438" cy="2805896"/>
          </a:xfrm>
          <a:prstGeom prst="rect">
            <a:avLst/>
          </a:prstGeom>
        </p:spPr>
        <p:txBody>
          <a:bodyPr wrap="square">
            <a:spAutoFit/>
          </a:bodyPr>
          <a:lstStyle/>
          <a:p>
            <a:pPr marL="457200" marR="0" lvl="0" indent="-457200" algn="r" rtl="1">
              <a:lnSpc>
                <a:spcPct val="200000"/>
              </a:lnSpc>
              <a:spcBef>
                <a:spcPts val="0"/>
              </a:spcBef>
              <a:spcAft>
                <a:spcPts val="1000"/>
              </a:spcAft>
              <a:buFont typeface="Wingdings" panose="05000000000000000000" pitchFamily="2" charset="2"/>
              <a:buChar char="v"/>
            </a:pPr>
            <a:r>
              <a:rPr lang="ar-SA" sz="2800" b="1" dirty="0">
                <a:solidFill>
                  <a:srgbClr val="FF0000"/>
                </a:solidFill>
                <a:latin typeface="Calibri" panose="020F0502020204030204" pitchFamily="34" charset="0"/>
                <a:ea typeface="Calibri" panose="020F0502020204030204" pitchFamily="34" charset="0"/>
                <a:cs typeface="B Nazanin" panose="00000400000000000000" pitchFamily="2" charset="-78"/>
              </a:rPr>
              <a:t>در ﺳﺎﺧﺖ ﻟﻮازم آﺷﭙﺰﺧﺎﻧﻪ ﻣﺜﻞ ﮐﺎرد و ﭼﻨﮕﺎل از ﮐﺪام آﻟﯿﺎژ آﻫﻦ اﺳﺘﻔﺎده ﻣﯽ ﺷﻮد ؟ ﭼﺮا </a:t>
            </a:r>
            <a:r>
              <a:rPr lang="ar-SA" sz="2800" b="1" dirty="0" smtClean="0">
                <a:solidFill>
                  <a:srgbClr val="FF0000"/>
                </a:solidFill>
                <a:latin typeface="Calibri" panose="020F0502020204030204" pitchFamily="34" charset="0"/>
                <a:ea typeface="Calibri" panose="020F0502020204030204" pitchFamily="34" charset="0"/>
                <a:cs typeface="B Nazanin" panose="00000400000000000000" pitchFamily="2" charset="-78"/>
              </a:rPr>
              <a:t>؟</a:t>
            </a:r>
            <a:endParaRPr lang="fa-IR" sz="2800" b="1" dirty="0" smtClean="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marR="0" lvl="0" algn="r" rtl="1">
              <a:lnSpc>
                <a:spcPct val="200000"/>
              </a:lnSpc>
              <a:spcBef>
                <a:spcPts val="0"/>
              </a:spcBef>
              <a:spcAft>
                <a:spcPts val="1000"/>
              </a:spcAft>
            </a:pPr>
            <a:r>
              <a:rPr lang="ar-SA" sz="2800" b="1" dirty="0" smtClean="0">
                <a:latin typeface="Calibri" panose="020F0502020204030204" pitchFamily="34" charset="0"/>
                <a:ea typeface="Calibri" panose="020F0502020204030204" pitchFamily="34" charset="0"/>
                <a:cs typeface="B Nazanin" panose="00000400000000000000" pitchFamily="2" charset="-78"/>
              </a:rPr>
              <a:t> </a:t>
            </a:r>
            <a:r>
              <a:rPr lang="ar-SA" sz="2800" b="1" dirty="0">
                <a:latin typeface="Calibri" panose="020F0502020204030204" pitchFamily="34" charset="0"/>
                <a:ea typeface="Calibri" panose="020F0502020204030204" pitchFamily="34" charset="0"/>
                <a:cs typeface="B Nazanin" panose="00000400000000000000" pitchFamily="2" charset="-78"/>
              </a:rPr>
              <a:t>از آﻟﯿﺎژ آﻫﻦ زﻧﮓ ﻧﺰن اﺳﺘﯿﻞ(  ﮐﻪ از ﺗﺮﮐﯿﺐ ﻓﻠﺰ آﻫﻦ ﺑﺎ ﻓﻠﺰﻫﺎي ﻧﯿﮑﻞ و ﮐﺮوم ﺑﻪ دﺳﺖ ﻣﯽ آﯾﺪ . زﯾﺮا اﯾﻦ آﻟﯿﺎژ ﺑﺮ ﺧﻼف ﺧﻮد آﻫﻦ در ﺑﺮاﺑﺮ زﻧﮓ زدن ﻣﻘﺎوم اﺳﺖ</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79657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950</TotalTime>
  <Words>1151</Words>
  <Application>Microsoft Office PowerPoint</Application>
  <PresentationFormat>Widescreen</PresentationFormat>
  <Paragraphs>66</Paragraphs>
  <Slides>23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B Nazanin</vt:lpstr>
      <vt:lpstr>B Titr</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Alireza Golestan</dc:creator>
  <cp:lastModifiedBy>kanoon</cp:lastModifiedBy>
  <cp:revision>142</cp:revision>
  <dcterms:created xsi:type="dcterms:W3CDTF">2015-07-06T05:06:21Z</dcterms:created>
  <dcterms:modified xsi:type="dcterms:W3CDTF">2019-04-13T18:00:23Z</dcterms:modified>
</cp:coreProperties>
</file>